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  <p:sldId id="264" r:id="rId50"/>
    <p:sldId id="265" r:id="rId51"/>
    <p:sldId id="266" r:id="rId52"/>
    <p:sldId id="267" r:id="rId53"/>
    <p:sldId id="268" r:id="rId54"/>
    <p:sldId id="269" r:id="rId55"/>
    <p:sldId id="270" r:id="rId56"/>
    <p:sldId id="271" r:id="rId57"/>
    <p:sldId id="272" r:id="rId58"/>
    <p:sldId id="273" r:id="rId59"/>
    <p:sldId id="274" r:id="rId60"/>
    <p:sldId id="275" r:id="rId61"/>
    <p:sldId id="276" r:id="rId62"/>
    <p:sldId id="277" r:id="rId63"/>
    <p:sldId id="278" r:id="rId64"/>
    <p:sldId id="279" r:id="rId6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Open Sans" charset="1" panose="020B0606030504020204"/>
      <p:regular r:id="rId16"/>
    </p:embeddedFont>
    <p:embeddedFont>
      <p:font typeface="Open Sans Bold" charset="1" panose="020B0806030504020204"/>
      <p:regular r:id="rId17"/>
    </p:embeddedFont>
    <p:embeddedFont>
      <p:font typeface="Open Sans Italics" charset="1" panose="020B0606030504020204"/>
      <p:regular r:id="rId18"/>
    </p:embeddedFont>
    <p:embeddedFont>
      <p:font typeface="Open Sans Bold Italics" charset="1" panose="020B0806030504020204"/>
      <p:regular r:id="rId19"/>
    </p:embeddedFont>
    <p:embeddedFont>
      <p:font typeface="Open Sans Light" charset="1" panose="020B0306030504020204"/>
      <p:regular r:id="rId20"/>
    </p:embeddedFont>
    <p:embeddedFont>
      <p:font typeface="Open Sans Light Italics" charset="1" panose="020B0306030504020204"/>
      <p:regular r:id="rId21"/>
    </p:embeddedFont>
    <p:embeddedFont>
      <p:font typeface="Open Sans Ultra-Bold" charset="1" panose="00000000000000000000"/>
      <p:regular r:id="rId22"/>
    </p:embeddedFont>
    <p:embeddedFont>
      <p:font typeface="Open Sans Ultra-Bold Italics" charset="1" panose="00000000000000000000"/>
      <p:regular r:id="rId23"/>
    </p:embeddedFont>
    <p:embeddedFont>
      <p:font typeface="Montserrat" charset="1" panose="00000500000000000000"/>
      <p:regular r:id="rId24"/>
    </p:embeddedFont>
    <p:embeddedFont>
      <p:font typeface="Montserrat Bold" charset="1" panose="00000800000000000000"/>
      <p:regular r:id="rId25"/>
    </p:embeddedFont>
    <p:embeddedFont>
      <p:font typeface="Montserrat Italics" charset="1" panose="00000500000000000000"/>
      <p:regular r:id="rId26"/>
    </p:embeddedFont>
    <p:embeddedFont>
      <p:font typeface="Montserrat Bold Italics" charset="1" panose="00000800000000000000"/>
      <p:regular r:id="rId27"/>
    </p:embeddedFont>
    <p:embeddedFont>
      <p:font typeface="Montserrat Thin" charset="1" panose="00000300000000000000"/>
      <p:regular r:id="rId28"/>
    </p:embeddedFont>
    <p:embeddedFont>
      <p:font typeface="Montserrat Thin Italics" charset="1" panose="00000300000000000000"/>
      <p:regular r:id="rId29"/>
    </p:embeddedFont>
    <p:embeddedFont>
      <p:font typeface="Montserrat Extra-Light" charset="1" panose="00000300000000000000"/>
      <p:regular r:id="rId30"/>
    </p:embeddedFont>
    <p:embeddedFont>
      <p:font typeface="Montserrat Extra-Light Italics" charset="1" panose="00000300000000000000"/>
      <p:regular r:id="rId31"/>
    </p:embeddedFont>
    <p:embeddedFont>
      <p:font typeface="Montserrat Light" charset="1" panose="00000400000000000000"/>
      <p:regular r:id="rId32"/>
    </p:embeddedFont>
    <p:embeddedFont>
      <p:font typeface="Montserrat Light Italics" charset="1" panose="00000400000000000000"/>
      <p:regular r:id="rId33"/>
    </p:embeddedFont>
    <p:embeddedFont>
      <p:font typeface="Montserrat Medium" charset="1" panose="00000600000000000000"/>
      <p:regular r:id="rId34"/>
    </p:embeddedFont>
    <p:embeddedFont>
      <p:font typeface="Montserrat Medium Italics" charset="1" panose="00000600000000000000"/>
      <p:regular r:id="rId35"/>
    </p:embeddedFont>
    <p:embeddedFont>
      <p:font typeface="Montserrat Semi-Bold" charset="1" panose="00000700000000000000"/>
      <p:regular r:id="rId36"/>
    </p:embeddedFont>
    <p:embeddedFont>
      <p:font typeface="Montserrat Semi-Bold Italics" charset="1" panose="00000700000000000000"/>
      <p:regular r:id="rId37"/>
    </p:embeddedFont>
    <p:embeddedFont>
      <p:font typeface="Montserrat Ultra-Bold" charset="1" panose="00000900000000000000"/>
      <p:regular r:id="rId38"/>
    </p:embeddedFont>
    <p:embeddedFont>
      <p:font typeface="Montserrat Ultra-Bold Italics" charset="1" panose="00000900000000000000"/>
      <p:regular r:id="rId39"/>
    </p:embeddedFont>
    <p:embeddedFont>
      <p:font typeface="Montserrat Heavy" charset="1" panose="00000A00000000000000"/>
      <p:regular r:id="rId40"/>
    </p:embeddedFont>
    <p:embeddedFont>
      <p:font typeface="Montserrat Heavy Italics" charset="1" panose="00000A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43" Target="slides/slide2.xml" Type="http://schemas.openxmlformats.org/officeDocument/2006/relationships/slide"/><Relationship Id="rId44" Target="slides/slide3.xml" Type="http://schemas.openxmlformats.org/officeDocument/2006/relationships/slide"/><Relationship Id="rId45" Target="slides/slide4.xml" Type="http://schemas.openxmlformats.org/officeDocument/2006/relationships/slide"/><Relationship Id="rId46" Target="slides/slide5.xml" Type="http://schemas.openxmlformats.org/officeDocument/2006/relationships/slide"/><Relationship Id="rId47" Target="slides/slide6.xml" Type="http://schemas.openxmlformats.org/officeDocument/2006/relationships/slide"/><Relationship Id="rId48" Target="slides/slide7.xml" Type="http://schemas.openxmlformats.org/officeDocument/2006/relationships/slide"/><Relationship Id="rId49" Target="slides/slide8.xml" Type="http://schemas.openxmlformats.org/officeDocument/2006/relationships/slide"/><Relationship Id="rId5" Target="tableStyles.xml" Type="http://schemas.openxmlformats.org/officeDocument/2006/relationships/tableStyles"/><Relationship Id="rId50" Target="slides/slide9.xml" Type="http://schemas.openxmlformats.org/officeDocument/2006/relationships/slide"/><Relationship Id="rId51" Target="slides/slide10.xml" Type="http://schemas.openxmlformats.org/officeDocument/2006/relationships/slide"/><Relationship Id="rId52" Target="slides/slide11.xml" Type="http://schemas.openxmlformats.org/officeDocument/2006/relationships/slide"/><Relationship Id="rId53" Target="slides/slide12.xml" Type="http://schemas.openxmlformats.org/officeDocument/2006/relationships/slide"/><Relationship Id="rId54" Target="slides/slide13.xml" Type="http://schemas.openxmlformats.org/officeDocument/2006/relationships/slide"/><Relationship Id="rId55" Target="slides/slide14.xml" Type="http://schemas.openxmlformats.org/officeDocument/2006/relationships/slide"/><Relationship Id="rId56" Target="slides/slide15.xml" Type="http://schemas.openxmlformats.org/officeDocument/2006/relationships/slide"/><Relationship Id="rId57" Target="slides/slide16.xml" Type="http://schemas.openxmlformats.org/officeDocument/2006/relationships/slide"/><Relationship Id="rId58" Target="slides/slide17.xml" Type="http://schemas.openxmlformats.org/officeDocument/2006/relationships/slide"/><Relationship Id="rId59" Target="slides/slide18.xml" Type="http://schemas.openxmlformats.org/officeDocument/2006/relationships/slide"/><Relationship Id="rId6" Target="fonts/font6.fntdata" Type="http://schemas.openxmlformats.org/officeDocument/2006/relationships/font"/><Relationship Id="rId60" Target="slides/slide19.xml" Type="http://schemas.openxmlformats.org/officeDocument/2006/relationships/slide"/><Relationship Id="rId61" Target="slides/slide20.xml" Type="http://schemas.openxmlformats.org/officeDocument/2006/relationships/slide"/><Relationship Id="rId62" Target="slides/slide21.xml" Type="http://schemas.openxmlformats.org/officeDocument/2006/relationships/slide"/><Relationship Id="rId63" Target="slides/slide22.xml" Type="http://schemas.openxmlformats.org/officeDocument/2006/relationships/slide"/><Relationship Id="rId64" Target="slides/slide23.xml" Type="http://schemas.openxmlformats.org/officeDocument/2006/relationships/slide"/><Relationship Id="rId65" Target="slides/slide24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svg>
</file>

<file path=ppt/media/image22.jpeg>
</file>

<file path=ppt/media/image23.jpe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jpe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55" r="0" b="-133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626752"/>
            <a:ext cx="16230600" cy="362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>
                <a:solidFill>
                  <a:srgbClr val="5A3F2B"/>
                </a:solidFill>
                <a:latin typeface="Montserrat Ultra-Bold"/>
              </a:rPr>
              <a:t>HCI &amp; DESIGN RATIONALE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13345" y="61283"/>
            <a:ext cx="14119535" cy="1201277"/>
            <a:chOff x="0" y="0"/>
            <a:chExt cx="5582807" cy="474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2807" cy="474980"/>
            </a:xfrm>
            <a:custGeom>
              <a:avLst/>
              <a:gdLst/>
              <a:ahLst/>
              <a:cxnLst/>
              <a:rect r="r" b="b" t="t" l="l"/>
              <a:pathLst>
                <a:path h="474980" w="5582807">
                  <a:moveTo>
                    <a:pt x="0" y="0"/>
                  </a:moveTo>
                  <a:lnTo>
                    <a:pt x="5582807" y="0"/>
                  </a:lnTo>
                  <a:lnTo>
                    <a:pt x="5582807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BE9A6D">
                <a:alpha val="89804"/>
              </a:srgbClr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862644" y="225425"/>
            <a:ext cx="14834966" cy="803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5000">
                <a:solidFill>
                  <a:srgbClr val="3F2C25"/>
                </a:solidFill>
                <a:latin typeface="Montserrat Bold"/>
              </a:rPr>
              <a:t>PROCESS-ORIENTED DESIGN RATIONALE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25077" y="1300660"/>
            <a:ext cx="8146924" cy="460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54903" indent="-277452" lvl="1">
              <a:lnSpc>
                <a:spcPts val="3855"/>
              </a:lnSpc>
              <a:buFont typeface="Arial"/>
              <a:buChar char="•"/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Based on IBIS(Issue-Based Information System)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5077" y="2033424"/>
            <a:ext cx="9312687" cy="460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54903" indent="-277452" lvl="1">
              <a:lnSpc>
                <a:spcPts val="3855"/>
              </a:lnSpc>
              <a:buFont typeface="Arial"/>
              <a:buChar char="•"/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Preserve the order of deliberation and decision making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5450" y="4545973"/>
            <a:ext cx="2618780" cy="1921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55"/>
              </a:lnSpc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Elements of IBIS</a:t>
            </a:r>
          </a:p>
          <a:p>
            <a:pPr algn="just" marL="554902" indent="-277451" lvl="1">
              <a:lnSpc>
                <a:spcPts val="3855"/>
              </a:lnSpc>
              <a:buFont typeface="Arial"/>
              <a:buChar char="•"/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Issue</a:t>
            </a:r>
          </a:p>
          <a:p>
            <a:pPr algn="just" marL="554902" indent="-277451" lvl="1">
              <a:lnSpc>
                <a:spcPts val="3855"/>
              </a:lnSpc>
              <a:buFont typeface="Arial"/>
              <a:buChar char="•"/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Position</a:t>
            </a:r>
          </a:p>
          <a:p>
            <a:pPr algn="just" marL="554902" indent="-277451" lvl="1">
              <a:lnSpc>
                <a:spcPts val="3855"/>
              </a:lnSpc>
              <a:buFont typeface="Arial"/>
              <a:buChar char="•"/>
            </a:pPr>
            <a:r>
              <a:rPr lang="en-US" sz="2570">
                <a:solidFill>
                  <a:srgbClr val="5A3F2B"/>
                </a:solidFill>
                <a:latin typeface="Canva Sans Bold"/>
              </a:rPr>
              <a:t>Argument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69825" y="4672955"/>
            <a:ext cx="895207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ISSUE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43101" y="8584412"/>
            <a:ext cx="1737026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SUB-ISSUE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833315" y="6657529"/>
            <a:ext cx="1737026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SUB-ISSUE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91881" y="7474083"/>
            <a:ext cx="1737026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SUB-ISSUE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60403" y="3084915"/>
            <a:ext cx="1568663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POSITION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44156" y="5403185"/>
            <a:ext cx="1568663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POSITION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391993" y="3109536"/>
            <a:ext cx="1669681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ARGUMENT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89619" y="5439844"/>
            <a:ext cx="1669681" cy="34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3"/>
              </a:lnSpc>
            </a:pPr>
            <a:r>
              <a:rPr lang="en-US" sz="2125">
                <a:solidFill>
                  <a:srgbClr val="5A3F2B"/>
                </a:solidFill>
                <a:latin typeface="Montserrat Bold"/>
              </a:rPr>
              <a:t>ARGUMENT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5818617" y="4852631"/>
            <a:ext cx="2151208" cy="180936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 flipV="true">
            <a:off x="8411853" y="5013258"/>
            <a:ext cx="5337" cy="359020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8" id="18"/>
          <p:cNvSpPr/>
          <p:nvPr/>
        </p:nvSpPr>
        <p:spPr>
          <a:xfrm flipH="true" flipV="true">
            <a:off x="8626329" y="5013258"/>
            <a:ext cx="3225165" cy="247987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9" id="19"/>
          <p:cNvSpPr/>
          <p:nvPr/>
        </p:nvSpPr>
        <p:spPr>
          <a:xfrm flipH="true" flipV="true">
            <a:off x="8865032" y="4852631"/>
            <a:ext cx="2579124" cy="7302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0" id="20"/>
          <p:cNvSpPr/>
          <p:nvPr/>
        </p:nvSpPr>
        <p:spPr>
          <a:xfrm flipH="true">
            <a:off x="8875989" y="3264592"/>
            <a:ext cx="2484414" cy="130070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 flipH="true">
            <a:off x="6668620" y="5996235"/>
            <a:ext cx="874481" cy="64130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 flipH="true">
            <a:off x="6605006" y="5795453"/>
            <a:ext cx="832250" cy="6166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H="true" flipV="true">
            <a:off x="6578050" y="6986683"/>
            <a:ext cx="862838" cy="38183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 flipH="true" flipV="true">
            <a:off x="6579177" y="7194475"/>
            <a:ext cx="844976" cy="4424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 flipH="true">
            <a:off x="9353165" y="7971973"/>
            <a:ext cx="874481" cy="64130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6" id="26"/>
          <p:cNvSpPr/>
          <p:nvPr/>
        </p:nvSpPr>
        <p:spPr>
          <a:xfrm flipH="true">
            <a:off x="9289551" y="7771191"/>
            <a:ext cx="832250" cy="6166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7" id="27"/>
          <p:cNvSpPr/>
          <p:nvPr/>
        </p:nvSpPr>
        <p:spPr>
          <a:xfrm flipH="true" flipV="true">
            <a:off x="9262595" y="8962421"/>
            <a:ext cx="862838" cy="38183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8" id="28"/>
          <p:cNvSpPr/>
          <p:nvPr/>
        </p:nvSpPr>
        <p:spPr>
          <a:xfrm flipH="true" flipV="true">
            <a:off x="9263722" y="9170213"/>
            <a:ext cx="844976" cy="4424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9" id="29"/>
          <p:cNvSpPr/>
          <p:nvPr/>
        </p:nvSpPr>
        <p:spPr>
          <a:xfrm flipH="true">
            <a:off x="12832424" y="6892667"/>
            <a:ext cx="874481" cy="64130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0" id="30"/>
          <p:cNvSpPr/>
          <p:nvPr/>
        </p:nvSpPr>
        <p:spPr>
          <a:xfrm flipH="true">
            <a:off x="12768809" y="6691885"/>
            <a:ext cx="832250" cy="61668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1" id="31"/>
          <p:cNvSpPr/>
          <p:nvPr/>
        </p:nvSpPr>
        <p:spPr>
          <a:xfrm flipH="true" flipV="true">
            <a:off x="12741854" y="7883115"/>
            <a:ext cx="862838" cy="38183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2" id="32"/>
          <p:cNvSpPr/>
          <p:nvPr/>
        </p:nvSpPr>
        <p:spPr>
          <a:xfrm flipH="true" flipV="true">
            <a:off x="12742981" y="8090907"/>
            <a:ext cx="844976" cy="44240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3" id="33"/>
          <p:cNvSpPr txBox="true"/>
          <p:nvPr/>
        </p:nvSpPr>
        <p:spPr>
          <a:xfrm rot="0">
            <a:off x="8495796" y="6818155"/>
            <a:ext cx="1251103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QUESTIONS</a:t>
            </a:r>
          </a:p>
        </p:txBody>
      </p:sp>
      <p:sp>
        <p:nvSpPr>
          <p:cNvPr name="TextBox 34" id="34"/>
          <p:cNvSpPr txBox="true"/>
          <p:nvPr/>
        </p:nvSpPr>
        <p:spPr>
          <a:xfrm rot="-2292742">
            <a:off x="6025939" y="5565116"/>
            <a:ext cx="1251103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SPECIALIZES</a:t>
            </a:r>
          </a:p>
        </p:txBody>
      </p:sp>
      <p:sp>
        <p:nvSpPr>
          <p:cNvPr name="TextBox 35" id="35"/>
          <p:cNvSpPr txBox="true"/>
          <p:nvPr/>
        </p:nvSpPr>
        <p:spPr>
          <a:xfrm rot="-1657089">
            <a:off x="9683407" y="3850219"/>
            <a:ext cx="1543284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RESPONSE TO</a:t>
            </a:r>
          </a:p>
        </p:txBody>
      </p:sp>
      <p:sp>
        <p:nvSpPr>
          <p:cNvPr name="TextBox 36" id="36"/>
          <p:cNvSpPr txBox="true"/>
          <p:nvPr/>
        </p:nvSpPr>
        <p:spPr>
          <a:xfrm rot="923308">
            <a:off x="9749099" y="5015162"/>
            <a:ext cx="1543284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RESPONSE TO</a:t>
            </a:r>
          </a:p>
        </p:txBody>
      </p:sp>
      <p:sp>
        <p:nvSpPr>
          <p:cNvPr name="TextBox 37" id="37"/>
          <p:cNvSpPr txBox="true"/>
          <p:nvPr/>
        </p:nvSpPr>
        <p:spPr>
          <a:xfrm rot="2286646">
            <a:off x="10319878" y="6496033"/>
            <a:ext cx="1395764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GENERALIZES</a:t>
            </a:r>
          </a:p>
        </p:txBody>
      </p:sp>
      <p:sp>
        <p:nvSpPr>
          <p:cNvPr name="AutoShape 38" id="38"/>
          <p:cNvSpPr/>
          <p:nvPr/>
        </p:nvSpPr>
        <p:spPr>
          <a:xfrm flipH="true">
            <a:off x="12929065" y="3245542"/>
            <a:ext cx="2303186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9" id="39"/>
          <p:cNvSpPr/>
          <p:nvPr/>
        </p:nvSpPr>
        <p:spPr>
          <a:xfrm flipH="true">
            <a:off x="13093997" y="5563811"/>
            <a:ext cx="229799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0" id="40"/>
          <p:cNvSpPr txBox="true"/>
          <p:nvPr/>
        </p:nvSpPr>
        <p:spPr>
          <a:xfrm rot="0">
            <a:off x="13617444" y="2996949"/>
            <a:ext cx="1251103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SUPPORTS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641468" y="5284730"/>
            <a:ext cx="1251103" cy="229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3"/>
              </a:lnSpc>
            </a:pPr>
            <a:r>
              <a:rPr lang="en-US" sz="1425">
                <a:solidFill>
                  <a:srgbClr val="5A3F2B"/>
                </a:solidFill>
                <a:latin typeface="Montserrat Bold"/>
              </a:rPr>
              <a:t>OBJECTS TO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-467925" y="7680794"/>
            <a:ext cx="624532" cy="1201277"/>
            <a:chOff x="0" y="0"/>
            <a:chExt cx="246937" cy="47498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46937" cy="474980"/>
            </a:xfrm>
            <a:custGeom>
              <a:avLst/>
              <a:gdLst/>
              <a:ahLst/>
              <a:cxnLst/>
              <a:rect r="r" b="b" t="t" l="l"/>
              <a:pathLst>
                <a:path h="474980" w="246937">
                  <a:moveTo>
                    <a:pt x="0" y="0"/>
                  </a:moveTo>
                  <a:lnTo>
                    <a:pt x="246937" y="0"/>
                  </a:lnTo>
                  <a:lnTo>
                    <a:pt x="246937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8117359" y="-172577"/>
            <a:ext cx="624532" cy="1201277"/>
            <a:chOff x="0" y="0"/>
            <a:chExt cx="246937" cy="47498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246937" cy="474980"/>
            </a:xfrm>
            <a:custGeom>
              <a:avLst/>
              <a:gdLst/>
              <a:ahLst/>
              <a:cxnLst/>
              <a:rect r="r" b="b" t="t" l="l"/>
              <a:pathLst>
                <a:path h="474980" w="246937">
                  <a:moveTo>
                    <a:pt x="0" y="0"/>
                  </a:moveTo>
                  <a:lnTo>
                    <a:pt x="246937" y="0"/>
                  </a:lnTo>
                  <a:lnTo>
                    <a:pt x="246937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33916" y="2256340"/>
            <a:ext cx="13420168" cy="7430850"/>
            <a:chOff x="0" y="0"/>
            <a:chExt cx="17893558" cy="9907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21521" y="882804"/>
              <a:ext cx="1227875" cy="1227875"/>
            </a:xfrm>
            <a:custGeom>
              <a:avLst/>
              <a:gdLst/>
              <a:ahLst/>
              <a:cxnLst/>
              <a:rect r="r" b="b" t="t" l="l"/>
              <a:pathLst>
                <a:path h="1227875" w="1227875">
                  <a:moveTo>
                    <a:pt x="0" y="0"/>
                  </a:moveTo>
                  <a:lnTo>
                    <a:pt x="1227875" y="0"/>
                  </a:lnTo>
                  <a:lnTo>
                    <a:pt x="1227875" y="1227875"/>
                  </a:lnTo>
                  <a:lnTo>
                    <a:pt x="0" y="12278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6848752" y="757915"/>
              <a:ext cx="1477652" cy="1477652"/>
            </a:xfrm>
            <a:custGeom>
              <a:avLst/>
              <a:gdLst/>
              <a:ahLst/>
              <a:cxnLst/>
              <a:rect r="r" b="b" t="t" l="l"/>
              <a:pathLst>
                <a:path h="1477652" w="1477652">
                  <a:moveTo>
                    <a:pt x="0" y="0"/>
                  </a:moveTo>
                  <a:lnTo>
                    <a:pt x="1477652" y="0"/>
                  </a:lnTo>
                  <a:lnTo>
                    <a:pt x="1477652" y="1477652"/>
                  </a:lnTo>
                  <a:lnTo>
                    <a:pt x="0" y="1477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1018059" y="785553"/>
              <a:ext cx="738826" cy="738826"/>
            </a:xfrm>
            <a:custGeom>
              <a:avLst/>
              <a:gdLst/>
              <a:ahLst/>
              <a:cxnLst/>
              <a:rect r="r" b="b" t="t" l="l"/>
              <a:pathLst>
                <a:path h="738826" w="738826">
                  <a:moveTo>
                    <a:pt x="0" y="0"/>
                  </a:moveTo>
                  <a:lnTo>
                    <a:pt x="738826" y="0"/>
                  </a:lnTo>
                  <a:lnTo>
                    <a:pt x="738826" y="738826"/>
                  </a:lnTo>
                  <a:lnTo>
                    <a:pt x="0" y="7388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174880" y="2110679"/>
              <a:ext cx="768286" cy="768286"/>
            </a:xfrm>
            <a:custGeom>
              <a:avLst/>
              <a:gdLst/>
              <a:ahLst/>
              <a:cxnLst/>
              <a:rect r="r" b="b" t="t" l="l"/>
              <a:pathLst>
                <a:path h="768286" w="768286">
                  <a:moveTo>
                    <a:pt x="0" y="0"/>
                  </a:moveTo>
                  <a:lnTo>
                    <a:pt x="768287" y="0"/>
                  </a:lnTo>
                  <a:lnTo>
                    <a:pt x="768287" y="768286"/>
                  </a:lnTo>
                  <a:lnTo>
                    <a:pt x="0" y="7682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AutoShape 7" id="7"/>
            <p:cNvSpPr/>
            <p:nvPr/>
          </p:nvSpPr>
          <p:spPr>
            <a:xfrm flipV="true">
              <a:off x="2773479" y="1486630"/>
              <a:ext cx="3816054" cy="20222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8" id="8"/>
            <p:cNvSpPr/>
            <p:nvPr/>
          </p:nvSpPr>
          <p:spPr>
            <a:xfrm flipV="true">
              <a:off x="8670121" y="1252217"/>
              <a:ext cx="2237467" cy="224303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9" id="9"/>
            <p:cNvSpPr/>
            <p:nvPr/>
          </p:nvSpPr>
          <p:spPr>
            <a:xfrm>
              <a:off x="8668104" y="1621629"/>
              <a:ext cx="2241501" cy="873193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1174880" y="3364289"/>
              <a:ext cx="768286" cy="768286"/>
            </a:xfrm>
            <a:custGeom>
              <a:avLst/>
              <a:gdLst/>
              <a:ahLst/>
              <a:cxnLst/>
              <a:rect r="r" b="b" t="t" l="l"/>
              <a:pathLst>
                <a:path h="768286" w="768286">
                  <a:moveTo>
                    <a:pt x="0" y="0"/>
                  </a:moveTo>
                  <a:lnTo>
                    <a:pt x="768287" y="0"/>
                  </a:lnTo>
                  <a:lnTo>
                    <a:pt x="768287" y="768286"/>
                  </a:lnTo>
                  <a:lnTo>
                    <a:pt x="0" y="7682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AutoShape 11" id="11"/>
            <p:cNvSpPr/>
            <p:nvPr/>
          </p:nvSpPr>
          <p:spPr>
            <a:xfrm>
              <a:off x="8660763" y="1621629"/>
              <a:ext cx="2248842" cy="2126802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5970150" y="1716923"/>
              <a:ext cx="968108" cy="968108"/>
            </a:xfrm>
            <a:custGeom>
              <a:avLst/>
              <a:gdLst/>
              <a:ahLst/>
              <a:cxnLst/>
              <a:rect r="r" b="b" t="t" l="l"/>
              <a:pathLst>
                <a:path h="968108" w="968108">
                  <a:moveTo>
                    <a:pt x="0" y="0"/>
                  </a:moveTo>
                  <a:lnTo>
                    <a:pt x="968108" y="0"/>
                  </a:lnTo>
                  <a:lnTo>
                    <a:pt x="968108" y="968108"/>
                  </a:lnTo>
                  <a:lnTo>
                    <a:pt x="0" y="968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AutoShape 13" id="13"/>
            <p:cNvSpPr/>
            <p:nvPr/>
          </p:nvSpPr>
          <p:spPr>
            <a:xfrm flipV="true">
              <a:off x="12230257" y="2235567"/>
              <a:ext cx="3420180" cy="259255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5691590" y="3451262"/>
              <a:ext cx="1246668" cy="1246668"/>
            </a:xfrm>
            <a:custGeom>
              <a:avLst/>
              <a:gdLst/>
              <a:ahLst/>
              <a:cxnLst/>
              <a:rect r="r" b="b" t="t" l="l"/>
              <a:pathLst>
                <a:path h="1246668" w="1246668">
                  <a:moveTo>
                    <a:pt x="0" y="0"/>
                  </a:moveTo>
                  <a:lnTo>
                    <a:pt x="1246668" y="0"/>
                  </a:lnTo>
                  <a:lnTo>
                    <a:pt x="1246668" y="1246668"/>
                  </a:lnTo>
                  <a:lnTo>
                    <a:pt x="0" y="12466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AutoShape 15" id="15"/>
            <p:cNvSpPr/>
            <p:nvPr/>
          </p:nvSpPr>
          <p:spPr>
            <a:xfrm flipH="true">
              <a:off x="16454204" y="2774241"/>
              <a:ext cx="186209" cy="590048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3530997" y="4830559"/>
              <a:ext cx="968108" cy="968108"/>
            </a:xfrm>
            <a:custGeom>
              <a:avLst/>
              <a:gdLst/>
              <a:ahLst/>
              <a:cxnLst/>
              <a:rect r="r" b="b" t="t" l="l"/>
              <a:pathLst>
                <a:path h="968108" w="968108">
                  <a:moveTo>
                    <a:pt x="0" y="0"/>
                  </a:moveTo>
                  <a:lnTo>
                    <a:pt x="968108" y="0"/>
                  </a:lnTo>
                  <a:lnTo>
                    <a:pt x="968108" y="968108"/>
                  </a:lnTo>
                  <a:lnTo>
                    <a:pt x="0" y="968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4482375" y="6629306"/>
              <a:ext cx="968108" cy="968108"/>
            </a:xfrm>
            <a:custGeom>
              <a:avLst/>
              <a:gdLst/>
              <a:ahLst/>
              <a:cxnLst/>
              <a:rect r="r" b="b" t="t" l="l"/>
              <a:pathLst>
                <a:path h="968108" w="968108">
                  <a:moveTo>
                    <a:pt x="0" y="0"/>
                  </a:moveTo>
                  <a:lnTo>
                    <a:pt x="968108" y="0"/>
                  </a:lnTo>
                  <a:lnTo>
                    <a:pt x="968108" y="968108"/>
                  </a:lnTo>
                  <a:lnTo>
                    <a:pt x="0" y="9681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AutoShape 18" id="18"/>
            <p:cNvSpPr/>
            <p:nvPr/>
          </p:nvSpPr>
          <p:spPr>
            <a:xfrm>
              <a:off x="14015051" y="5798667"/>
              <a:ext cx="467325" cy="1035740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9" id="19"/>
            <p:cNvSpPr/>
            <p:nvPr/>
          </p:nvSpPr>
          <p:spPr>
            <a:xfrm>
              <a:off x="11949128" y="4151898"/>
              <a:ext cx="1565139" cy="913955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6916444" y="3370374"/>
              <a:ext cx="1477652" cy="1477652"/>
            </a:xfrm>
            <a:custGeom>
              <a:avLst/>
              <a:gdLst/>
              <a:ahLst/>
              <a:cxnLst/>
              <a:rect r="r" b="b" t="t" l="l"/>
              <a:pathLst>
                <a:path h="1477652" w="1477652">
                  <a:moveTo>
                    <a:pt x="0" y="0"/>
                  </a:moveTo>
                  <a:lnTo>
                    <a:pt x="1477652" y="0"/>
                  </a:lnTo>
                  <a:lnTo>
                    <a:pt x="1477652" y="1477652"/>
                  </a:lnTo>
                  <a:lnTo>
                    <a:pt x="0" y="14776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AutoShape 21" id="21"/>
            <p:cNvSpPr/>
            <p:nvPr/>
          </p:nvSpPr>
          <p:spPr>
            <a:xfrm>
              <a:off x="2786880" y="1542122"/>
              <a:ext cx="4061872" cy="2221002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8745267" y="6808442"/>
              <a:ext cx="738826" cy="738826"/>
            </a:xfrm>
            <a:custGeom>
              <a:avLst/>
              <a:gdLst/>
              <a:ahLst/>
              <a:cxnLst/>
              <a:rect r="r" b="b" t="t" l="l"/>
              <a:pathLst>
                <a:path h="738826" w="738826">
                  <a:moveTo>
                    <a:pt x="0" y="0"/>
                  </a:moveTo>
                  <a:lnTo>
                    <a:pt x="738826" y="0"/>
                  </a:lnTo>
                  <a:lnTo>
                    <a:pt x="738826" y="738825"/>
                  </a:lnTo>
                  <a:lnTo>
                    <a:pt x="0" y="7388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6426063" y="6910484"/>
              <a:ext cx="768286" cy="768286"/>
            </a:xfrm>
            <a:custGeom>
              <a:avLst/>
              <a:gdLst/>
              <a:ahLst/>
              <a:cxnLst/>
              <a:rect r="r" b="b" t="t" l="l"/>
              <a:pathLst>
                <a:path h="768286" w="768286">
                  <a:moveTo>
                    <a:pt x="0" y="0"/>
                  </a:moveTo>
                  <a:lnTo>
                    <a:pt x="768286" y="0"/>
                  </a:lnTo>
                  <a:lnTo>
                    <a:pt x="768286" y="768286"/>
                  </a:lnTo>
                  <a:lnTo>
                    <a:pt x="0" y="7682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AutoShape 24" id="24"/>
            <p:cNvSpPr/>
            <p:nvPr/>
          </p:nvSpPr>
          <p:spPr>
            <a:xfrm flipH="true">
              <a:off x="6810206" y="5092392"/>
              <a:ext cx="913206" cy="1818092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25" id="25"/>
            <p:cNvSpPr/>
            <p:nvPr/>
          </p:nvSpPr>
          <p:spPr>
            <a:xfrm>
              <a:off x="7757330" y="5095876"/>
              <a:ext cx="1357350" cy="1712565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2594223" y="3451262"/>
              <a:ext cx="1477652" cy="1477652"/>
            </a:xfrm>
            <a:custGeom>
              <a:avLst/>
              <a:gdLst/>
              <a:ahLst/>
              <a:cxnLst/>
              <a:rect r="r" b="b" t="t" l="l"/>
              <a:pathLst>
                <a:path h="1477652" w="1477652">
                  <a:moveTo>
                    <a:pt x="0" y="0"/>
                  </a:moveTo>
                  <a:lnTo>
                    <a:pt x="1477651" y="0"/>
                  </a:lnTo>
                  <a:lnTo>
                    <a:pt x="1477651" y="1477651"/>
                  </a:lnTo>
                  <a:lnTo>
                    <a:pt x="0" y="1477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AutoShape 27" id="27"/>
            <p:cNvSpPr/>
            <p:nvPr/>
          </p:nvSpPr>
          <p:spPr>
            <a:xfrm>
              <a:off x="1735458" y="2235567"/>
              <a:ext cx="1041720" cy="1699749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4433673" y="8011418"/>
              <a:ext cx="768286" cy="768286"/>
            </a:xfrm>
            <a:custGeom>
              <a:avLst/>
              <a:gdLst/>
              <a:ahLst/>
              <a:cxnLst/>
              <a:rect r="r" b="b" t="t" l="l"/>
              <a:pathLst>
                <a:path h="768286" w="768286">
                  <a:moveTo>
                    <a:pt x="0" y="0"/>
                  </a:moveTo>
                  <a:lnTo>
                    <a:pt x="768286" y="0"/>
                  </a:lnTo>
                  <a:lnTo>
                    <a:pt x="768286" y="768286"/>
                  </a:lnTo>
                  <a:lnTo>
                    <a:pt x="0" y="7682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2594223" y="5890480"/>
              <a:ext cx="738826" cy="738826"/>
            </a:xfrm>
            <a:custGeom>
              <a:avLst/>
              <a:gdLst/>
              <a:ahLst/>
              <a:cxnLst/>
              <a:rect r="r" b="b" t="t" l="l"/>
              <a:pathLst>
                <a:path h="738826" w="738826">
                  <a:moveTo>
                    <a:pt x="0" y="0"/>
                  </a:moveTo>
                  <a:lnTo>
                    <a:pt x="738826" y="0"/>
                  </a:lnTo>
                  <a:lnTo>
                    <a:pt x="738826" y="738826"/>
                  </a:lnTo>
                  <a:lnTo>
                    <a:pt x="0" y="7388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348804" y="8555213"/>
              <a:ext cx="738826" cy="738826"/>
            </a:xfrm>
            <a:custGeom>
              <a:avLst/>
              <a:gdLst/>
              <a:ahLst/>
              <a:cxnLst/>
              <a:rect r="r" b="b" t="t" l="l"/>
              <a:pathLst>
                <a:path h="738826" w="738826">
                  <a:moveTo>
                    <a:pt x="0" y="0"/>
                  </a:moveTo>
                  <a:lnTo>
                    <a:pt x="738826" y="0"/>
                  </a:lnTo>
                  <a:lnTo>
                    <a:pt x="738826" y="738826"/>
                  </a:lnTo>
                  <a:lnTo>
                    <a:pt x="0" y="7388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AutoShape 31" id="31"/>
            <p:cNvSpPr/>
            <p:nvPr/>
          </p:nvSpPr>
          <p:spPr>
            <a:xfrm>
              <a:off x="4071874" y="4190087"/>
              <a:ext cx="745942" cy="3821330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2" id="32"/>
            <p:cNvSpPr/>
            <p:nvPr/>
          </p:nvSpPr>
          <p:spPr>
            <a:xfrm flipH="true">
              <a:off x="2963636" y="4928913"/>
              <a:ext cx="369413" cy="961567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33" id="33"/>
            <p:cNvSpPr/>
            <p:nvPr/>
          </p:nvSpPr>
          <p:spPr>
            <a:xfrm flipH="true">
              <a:off x="1718217" y="4190087"/>
              <a:ext cx="876006" cy="4365126"/>
            </a:xfrm>
            <a:prstGeom prst="line">
              <a:avLst/>
            </a:prstGeom>
            <a:ln cap="flat" w="40444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34" id="34"/>
            <p:cNvSpPr txBox="true"/>
            <p:nvPr/>
          </p:nvSpPr>
          <p:spPr>
            <a:xfrm rot="0">
              <a:off x="0" y="129101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Dataset Availability</a:t>
              </a:r>
            </a:p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issue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6365372" y="-38100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Search From Kaggle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6667468" y="2651148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Ask From Researcher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2373404" y="2725621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Get Suggestion From Supervisor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15449145" y="4815550"/>
              <a:ext cx="2444412" cy="3408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Data Augmentation</a:t>
              </a: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13732569" y="7714675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By Doing Processing</a:t>
              </a: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15325103" y="922340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How Data Volume Can be Increased?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12979091" y="3982256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How Dataset Can be Preapered?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4126580" y="8914935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No Availabilty of Required Dataset</a:t>
              </a:r>
            </a:p>
          </p:txBody>
        </p:sp>
        <p:sp>
          <p:nvSpPr>
            <p:cNvPr name="TextBox 43" id="43"/>
            <p:cNvSpPr txBox="true"/>
            <p:nvPr/>
          </p:nvSpPr>
          <p:spPr>
            <a:xfrm rot="0">
              <a:off x="563339" y="9278432"/>
              <a:ext cx="2270104" cy="6293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25"/>
                </a:lnSpc>
              </a:pPr>
              <a:r>
                <a:rPr lang="en-US" sz="1283">
                  <a:solidFill>
                    <a:srgbClr val="5A3F2B"/>
                  </a:solidFill>
                  <a:latin typeface="Canva Sans Bold"/>
                </a:rPr>
                <a:t>Refer to another NPL teacher</a:t>
              </a:r>
            </a:p>
          </p:txBody>
        </p:sp>
        <p:sp>
          <p:nvSpPr>
            <p:cNvPr name="TextBox 44" id="44"/>
            <p:cNvSpPr txBox="true"/>
            <p:nvPr/>
          </p:nvSpPr>
          <p:spPr>
            <a:xfrm rot="0">
              <a:off x="2106278" y="6665680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Availabilty of Required Dataset</a:t>
              </a:r>
            </a:p>
          </p:txBody>
        </p:sp>
        <p:sp>
          <p:nvSpPr>
            <p:cNvPr name="TextBox 45" id="45"/>
            <p:cNvSpPr txBox="true"/>
            <p:nvPr/>
          </p:nvSpPr>
          <p:spPr>
            <a:xfrm rot="0">
              <a:off x="5796302" y="7793698"/>
              <a:ext cx="2027809" cy="3408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No Response</a:t>
              </a:r>
            </a:p>
          </p:txBody>
        </p:sp>
        <p:sp>
          <p:nvSpPr>
            <p:cNvPr name="TextBox 46" id="46"/>
            <p:cNvSpPr txBox="true"/>
            <p:nvPr/>
          </p:nvSpPr>
          <p:spPr>
            <a:xfrm rot="0">
              <a:off x="8062910" y="7610277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Full Access to Required Dataset</a:t>
              </a:r>
            </a:p>
          </p:txBody>
        </p:sp>
        <p:sp>
          <p:nvSpPr>
            <p:cNvPr name="TextBox 47" id="47"/>
            <p:cNvSpPr txBox="true"/>
            <p:nvPr/>
          </p:nvSpPr>
          <p:spPr>
            <a:xfrm rot="0">
              <a:off x="10534679" y="-38100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Availability of Pre-Prepared Data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11176272" y="2991270"/>
              <a:ext cx="2444412" cy="720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</a:pPr>
              <a:r>
                <a:rPr lang="en-US" sz="1504">
                  <a:solidFill>
                    <a:srgbClr val="5A3F2B"/>
                  </a:solidFill>
                  <a:latin typeface="Canva Sans Bold"/>
                </a:rPr>
                <a:t>Noisy &amp; Missing Data</a:t>
              </a:r>
            </a:p>
          </p:txBody>
        </p:sp>
        <p:sp>
          <p:nvSpPr>
            <p:cNvPr name="TextBox 49" id="49"/>
            <p:cNvSpPr txBox="true"/>
            <p:nvPr/>
          </p:nvSpPr>
          <p:spPr>
            <a:xfrm rot="0">
              <a:off x="11509492" y="1515458"/>
              <a:ext cx="2320437" cy="6855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42"/>
                </a:lnSpc>
              </a:pPr>
              <a:r>
                <a:rPr lang="en-US" sz="1428">
                  <a:solidFill>
                    <a:srgbClr val="5A3F2B"/>
                  </a:solidFill>
                  <a:latin typeface="Canva Sans Bold"/>
                </a:rPr>
                <a:t>Less Data to Feed in the Algoritm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862644" y="247826"/>
            <a:ext cx="14834966" cy="1201277"/>
            <a:chOff x="0" y="0"/>
            <a:chExt cx="5865686" cy="47498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5865686" cy="474980"/>
            </a:xfrm>
            <a:custGeom>
              <a:avLst/>
              <a:gdLst/>
              <a:ahLst/>
              <a:cxnLst/>
              <a:rect r="r" b="b" t="t" l="l"/>
              <a:pathLst>
                <a:path h="474980" w="5865686">
                  <a:moveTo>
                    <a:pt x="0" y="0"/>
                  </a:moveTo>
                  <a:lnTo>
                    <a:pt x="5865686" y="0"/>
                  </a:lnTo>
                  <a:lnTo>
                    <a:pt x="5865686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BE9A6D">
                <a:alpha val="89804"/>
              </a:srgbClr>
            </a:solidFill>
          </p:spPr>
        </p:sp>
      </p:grpSp>
      <p:sp>
        <p:nvSpPr>
          <p:cNvPr name="TextBox 52" id="52"/>
          <p:cNvSpPr txBox="true"/>
          <p:nvPr/>
        </p:nvSpPr>
        <p:spPr>
          <a:xfrm rot="0">
            <a:off x="1862644" y="316079"/>
            <a:ext cx="14834966" cy="9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600">
                <a:solidFill>
                  <a:srgbClr val="3F2C25"/>
                </a:solidFill>
                <a:latin typeface="Montserrat Ultra-Bold"/>
              </a:rPr>
              <a:t>IBIS(Issue Based Information System)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-467925" y="7680794"/>
            <a:ext cx="624532" cy="1201277"/>
            <a:chOff x="0" y="0"/>
            <a:chExt cx="246937" cy="47498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246937" cy="474980"/>
            </a:xfrm>
            <a:custGeom>
              <a:avLst/>
              <a:gdLst/>
              <a:ahLst/>
              <a:cxnLst/>
              <a:rect r="r" b="b" t="t" l="l"/>
              <a:pathLst>
                <a:path h="474980" w="246937">
                  <a:moveTo>
                    <a:pt x="0" y="0"/>
                  </a:moveTo>
                  <a:lnTo>
                    <a:pt x="246937" y="0"/>
                  </a:lnTo>
                  <a:lnTo>
                    <a:pt x="246937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55" id="55"/>
          <p:cNvGrpSpPr/>
          <p:nvPr/>
        </p:nvGrpSpPr>
        <p:grpSpPr>
          <a:xfrm rot="0">
            <a:off x="18103331" y="0"/>
            <a:ext cx="624532" cy="1201277"/>
            <a:chOff x="0" y="0"/>
            <a:chExt cx="246937" cy="47498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246937" cy="474980"/>
            </a:xfrm>
            <a:custGeom>
              <a:avLst/>
              <a:gdLst/>
              <a:ahLst/>
              <a:cxnLst/>
              <a:rect r="r" b="b" t="t" l="l"/>
              <a:pathLst>
                <a:path h="474980" w="246937">
                  <a:moveTo>
                    <a:pt x="0" y="0"/>
                  </a:moveTo>
                  <a:lnTo>
                    <a:pt x="246937" y="0"/>
                  </a:lnTo>
                  <a:lnTo>
                    <a:pt x="246937" y="474980"/>
                  </a:lnTo>
                  <a:lnTo>
                    <a:pt x="0" y="474980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21640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3845" r="0" b="10193"/>
            <a:stretch>
              <a:fillRect/>
            </a:stretch>
          </p:blipFill>
          <p:spPr>
            <a:xfrm flipH="false" flipV="false">
              <a:off x="0" y="0"/>
              <a:ext cx="21640800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278521"/>
            <a:ext cx="18288000" cy="3729957"/>
            <a:chOff x="0" y="0"/>
            <a:chExt cx="6671512" cy="13606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71512" cy="1360698"/>
            </a:xfrm>
            <a:custGeom>
              <a:avLst/>
              <a:gdLst/>
              <a:ahLst/>
              <a:cxnLst/>
              <a:rect r="r" b="b" t="t" l="l"/>
              <a:pathLst>
                <a:path h="1360698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360698"/>
                  </a:lnTo>
                  <a:lnTo>
                    <a:pt x="0" y="1360698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244711" y="4761791"/>
            <a:ext cx="13937577" cy="104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3"/>
              </a:lnSpc>
              <a:spcBef>
                <a:spcPct val="0"/>
              </a:spcBef>
            </a:pPr>
            <a:r>
              <a:rPr lang="en-US" sz="6031">
                <a:solidFill>
                  <a:srgbClr val="FFFFFF"/>
                </a:solidFill>
                <a:latin typeface="Montserrat Bold Italics"/>
              </a:rPr>
              <a:t>Structure-Oriented Design Rationale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142925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1"/>
                </a:lnTo>
                <a:lnTo>
                  <a:pt x="0" y="129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9442507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1"/>
                </a:moveTo>
                <a:lnTo>
                  <a:pt x="0" y="1293951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967E6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65275" y="2007395"/>
            <a:ext cx="16666193" cy="7250905"/>
          </a:xfrm>
          <a:custGeom>
            <a:avLst/>
            <a:gdLst/>
            <a:ahLst/>
            <a:cxnLst/>
            <a:rect r="r" b="b" t="t" l="l"/>
            <a:pathLst>
              <a:path h="7250905" w="16666193">
                <a:moveTo>
                  <a:pt x="0" y="0"/>
                </a:moveTo>
                <a:lnTo>
                  <a:pt x="16666194" y="0"/>
                </a:lnTo>
                <a:lnTo>
                  <a:pt x="16666194" y="7250905"/>
                </a:lnTo>
                <a:lnTo>
                  <a:pt x="0" y="72509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1880" r="0" b="-1838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862644" y="297029"/>
            <a:ext cx="14834966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50"/>
              </a:lnSpc>
            </a:pPr>
            <a:r>
              <a:rPr lang="en-US" sz="6500">
                <a:solidFill>
                  <a:srgbClr val="5A3F2B"/>
                </a:solidFill>
                <a:latin typeface="Montserrat Ultra-Bold"/>
              </a:rPr>
              <a:t>DESIGN  SPACE 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08339" y="4037143"/>
            <a:ext cx="15650961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5A3F2B"/>
                </a:solidFill>
                <a:latin typeface="Canva Sans Bold"/>
              </a:rPr>
              <a:t>Structured by a set of questions representing the significant design issues.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08339" y="2127398"/>
            <a:ext cx="15650961" cy="121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5A3F2B"/>
                </a:solidFill>
                <a:latin typeface="Canva Sans Bold"/>
              </a:rPr>
              <a:t>A</a:t>
            </a:r>
            <a:r>
              <a:rPr lang="en-US" sz="3500">
                <a:solidFill>
                  <a:srgbClr val="5A3F2B"/>
                </a:solidFill>
                <a:latin typeface="Canva Sans Bold"/>
              </a:rPr>
              <a:t> method to explore and evaluate different design options, ensuring better user experiences.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7317" y="6069371"/>
            <a:ext cx="12660505" cy="278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5A3F2B"/>
                </a:solidFill>
                <a:latin typeface="Canva Sans Bold"/>
              </a:rPr>
              <a:t>QOC Notation is one of the most used ways in this process.</a:t>
            </a:r>
          </a:p>
          <a:p>
            <a:pPr>
              <a:lnSpc>
                <a:spcPts val="4480"/>
              </a:lnSpc>
            </a:pPr>
            <a:r>
              <a:rPr lang="en-US" sz="3200">
                <a:solidFill>
                  <a:srgbClr val="5A3F2B"/>
                </a:solidFill>
                <a:latin typeface="Canva Sans Bold"/>
              </a:rPr>
              <a:t>It has 3 elements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5A3F2B"/>
                </a:solidFill>
                <a:latin typeface="Canva Sans Bold"/>
              </a:rPr>
              <a:t>Question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5A3F2B"/>
                </a:solidFill>
                <a:latin typeface="Canva Sans Bold"/>
              </a:rPr>
              <a:t>Option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5A3F2B"/>
                </a:solidFill>
                <a:latin typeface="Canva Sans Bold"/>
              </a:rPr>
              <a:t>Criterion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967E6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036922" y="962025"/>
            <a:ext cx="7222378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50"/>
              </a:lnSpc>
            </a:pPr>
            <a:r>
              <a:rPr lang="en-US" sz="6500">
                <a:solidFill>
                  <a:srgbClr val="5A3F2B"/>
                </a:solidFill>
                <a:latin typeface="Montserrat Ultra-Bold"/>
              </a:rPr>
              <a:t>QOC  NOTATION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694842" y="4822606"/>
            <a:ext cx="6187404" cy="1896025"/>
            <a:chOff x="0" y="0"/>
            <a:chExt cx="8249872" cy="2528033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8249872" cy="2528033"/>
              <a:chOff x="0" y="0"/>
              <a:chExt cx="9334654" cy="2860446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9334653" cy="2860446"/>
              </a:xfrm>
              <a:custGeom>
                <a:avLst/>
                <a:gdLst/>
                <a:ahLst/>
                <a:cxnLst/>
                <a:rect r="r" b="b" t="t" l="l"/>
                <a:pathLst>
                  <a:path h="2860446" w="9334653">
                    <a:moveTo>
                      <a:pt x="0" y="0"/>
                    </a:moveTo>
                    <a:lnTo>
                      <a:pt x="9334653" y="0"/>
                    </a:lnTo>
                    <a:lnTo>
                      <a:pt x="9334653" y="2860446"/>
                    </a:lnTo>
                    <a:lnTo>
                      <a:pt x="0" y="2860446"/>
                    </a:lnTo>
                    <a:close/>
                  </a:path>
                </a:pathLst>
              </a:custGeom>
              <a:solidFill>
                <a:srgbClr val="BE9A6D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147166" y="230684"/>
              <a:ext cx="7955540" cy="20415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FFFFFF"/>
                  </a:solidFill>
                  <a:latin typeface="Montserrat"/>
                </a:rPr>
                <a:t>We should decide right questions and correct criteria to judge the options.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29015" y="5402774"/>
            <a:ext cx="1750520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Question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4285013" y="5453390"/>
            <a:ext cx="1266294" cy="454631"/>
            <a:chOff x="0" y="0"/>
            <a:chExt cx="2754956" cy="9890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54956" cy="989097"/>
            </a:xfrm>
            <a:custGeom>
              <a:avLst/>
              <a:gdLst/>
              <a:ahLst/>
              <a:cxnLst/>
              <a:rect r="r" b="b" t="t" l="l"/>
              <a:pathLst>
                <a:path h="989097" w="2754956">
                  <a:moveTo>
                    <a:pt x="0" y="0"/>
                  </a:moveTo>
                  <a:lnTo>
                    <a:pt x="2754956" y="0"/>
                  </a:lnTo>
                  <a:lnTo>
                    <a:pt x="2754956" y="989097"/>
                  </a:lnTo>
                  <a:lnTo>
                    <a:pt x="0" y="989097"/>
                  </a:lnTo>
                  <a:close/>
                </a:path>
              </a:pathLst>
            </a:custGeom>
            <a:solidFill>
              <a:srgbClr val="967E6B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4285013" y="5402774"/>
            <a:ext cx="1266169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Option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285013" y="7145476"/>
            <a:ext cx="1266169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Option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85013" y="3625635"/>
            <a:ext cx="1266169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Option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020857" y="2660331"/>
            <a:ext cx="1639012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Criterion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20857" y="5402774"/>
            <a:ext cx="1639012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Criterion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20857" y="8147576"/>
            <a:ext cx="1639012" cy="50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000000"/>
                </a:solidFill>
                <a:latin typeface="Canva Sans Bold"/>
              </a:rPr>
              <a:t>Criterion</a:t>
            </a:r>
          </a:p>
        </p:txBody>
      </p:sp>
      <p:sp>
        <p:nvSpPr>
          <p:cNvPr name="AutoShape 18" id="18"/>
          <p:cNvSpPr/>
          <p:nvPr/>
        </p:nvSpPr>
        <p:spPr>
          <a:xfrm flipV="true">
            <a:off x="2379535" y="3906834"/>
            <a:ext cx="1732092" cy="1525110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2379535" y="5908021"/>
            <a:ext cx="1732092" cy="1518654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2379535" y="5683972"/>
            <a:ext cx="1731940" cy="9431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5682268" y="3906834"/>
            <a:ext cx="3221026" cy="1749159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5682268" y="5792768"/>
            <a:ext cx="3234378" cy="2636007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5668915" y="2941530"/>
            <a:ext cx="3247731" cy="2829549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>
            <a:off x="5564535" y="7451263"/>
            <a:ext cx="3352112" cy="999201"/>
          </a:xfrm>
          <a:prstGeom prst="line">
            <a:avLst/>
          </a:prstGeom>
          <a:ln cap="flat" w="571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 flipV="true">
            <a:off x="5669322" y="2941530"/>
            <a:ext cx="3247324" cy="979294"/>
          </a:xfrm>
          <a:prstGeom prst="line">
            <a:avLst/>
          </a:prstGeom>
          <a:ln cap="flat" w="5715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>
            <a:off x="5668915" y="3947612"/>
            <a:ext cx="3247731" cy="4481163"/>
          </a:xfrm>
          <a:prstGeom prst="line">
            <a:avLst/>
          </a:prstGeom>
          <a:ln cap="flat" w="5715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 flipV="true">
            <a:off x="5564620" y="5655993"/>
            <a:ext cx="3352026" cy="1764932"/>
          </a:xfrm>
          <a:prstGeom prst="line">
            <a:avLst/>
          </a:prstGeom>
          <a:ln cap="flat" w="5715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 flipV="true">
            <a:off x="5551182" y="2941530"/>
            <a:ext cx="3365464" cy="4485145"/>
          </a:xfrm>
          <a:prstGeom prst="line">
            <a:avLst/>
          </a:prstGeom>
          <a:ln cap="flat" w="5715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967E6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547982" y="647086"/>
            <a:ext cx="6928997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50"/>
              </a:lnSpc>
            </a:pPr>
            <a:r>
              <a:rPr lang="en-US" sz="6500">
                <a:solidFill>
                  <a:srgbClr val="5A3F2B"/>
                </a:solidFill>
                <a:latin typeface="Montserrat Ultra-Bold"/>
              </a:rPr>
              <a:t>QOC  EXAMPLE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62326" y="3240709"/>
            <a:ext cx="1700309" cy="1442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1"/>
              </a:lnSpc>
            </a:pPr>
            <a:r>
              <a:rPr lang="en-US" sz="2037">
                <a:solidFill>
                  <a:srgbClr val="000000"/>
                </a:solidFill>
                <a:latin typeface="Canva Sans Bold"/>
              </a:rPr>
              <a:t>Buying system for Graphics design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644538" y="3789703"/>
            <a:ext cx="1172551" cy="420975"/>
            <a:chOff x="0" y="0"/>
            <a:chExt cx="1563402" cy="56130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563402" cy="561300"/>
              <a:chOff x="0" y="0"/>
              <a:chExt cx="2754956" cy="989097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754956" cy="989097"/>
              </a:xfrm>
              <a:custGeom>
                <a:avLst/>
                <a:gdLst/>
                <a:ahLst/>
                <a:cxnLst/>
                <a:rect r="r" b="b" t="t" l="l"/>
                <a:pathLst>
                  <a:path h="989097" w="2754956">
                    <a:moveTo>
                      <a:pt x="0" y="0"/>
                    </a:moveTo>
                    <a:lnTo>
                      <a:pt x="2754956" y="0"/>
                    </a:lnTo>
                    <a:lnTo>
                      <a:pt x="2754956" y="989097"/>
                    </a:lnTo>
                    <a:lnTo>
                      <a:pt x="0" y="989097"/>
                    </a:lnTo>
                    <a:close/>
                  </a:path>
                </a:pathLst>
              </a:custGeom>
              <a:solidFill>
                <a:srgbClr val="967E6B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-49084"/>
              <a:ext cx="1563247" cy="610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14"/>
                </a:lnSpc>
              </a:pPr>
              <a:r>
                <a:rPr lang="en-US" sz="2724">
                  <a:solidFill>
                    <a:srgbClr val="000000"/>
                  </a:solidFill>
                  <a:latin typeface="Canva Sans Bold"/>
                </a:rPr>
                <a:t>PC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573005" y="5410613"/>
            <a:ext cx="1315501" cy="47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4"/>
              </a:lnSpc>
            </a:pPr>
            <a:r>
              <a:rPr lang="en-US" sz="2724">
                <a:solidFill>
                  <a:srgbClr val="000000"/>
                </a:solidFill>
                <a:latin typeface="Canva Sans Bold"/>
              </a:rPr>
              <a:t>Surface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44538" y="2093024"/>
            <a:ext cx="1172435" cy="47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4"/>
              </a:lnSpc>
            </a:pPr>
            <a:r>
              <a:rPr lang="en-US" sz="2724">
                <a:solidFill>
                  <a:srgbClr val="000000"/>
                </a:solidFill>
                <a:latin typeface="Canva Sans Bold"/>
              </a:rPr>
              <a:t>Mac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86541" y="1308762"/>
            <a:ext cx="2314552" cy="767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Build Best Quality</a:t>
            </a:r>
          </a:p>
        </p:txBody>
      </p:sp>
      <p:sp>
        <p:nvSpPr>
          <p:cNvPr name="AutoShape 13" id="13"/>
          <p:cNvSpPr/>
          <p:nvPr/>
        </p:nvSpPr>
        <p:spPr>
          <a:xfrm flipV="true">
            <a:off x="5880120" y="2357637"/>
            <a:ext cx="1603866" cy="1412207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5880120" y="4210678"/>
            <a:ext cx="1603866" cy="1406229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5862635" y="3985692"/>
            <a:ext cx="1621211" cy="26257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11131428" y="3733680"/>
            <a:ext cx="2024779" cy="379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Budget is low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131428" y="4488547"/>
            <a:ext cx="2024779" cy="1155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Best 3D modelling and Design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58985" y="5953095"/>
            <a:ext cx="2169666" cy="767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Difficult to learn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31428" y="2443389"/>
            <a:ext cx="2024779" cy="767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Enhanced Performance</a:t>
            </a:r>
          </a:p>
        </p:txBody>
      </p:sp>
      <p:sp>
        <p:nvSpPr>
          <p:cNvPr name="AutoShape 20" id="20"/>
          <p:cNvSpPr/>
          <p:nvPr/>
        </p:nvSpPr>
        <p:spPr>
          <a:xfrm flipV="true">
            <a:off x="8817086" y="1716238"/>
            <a:ext cx="2169456" cy="65903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8816973" y="2357637"/>
            <a:ext cx="2314455" cy="49322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8817089" y="4000190"/>
            <a:ext cx="2314339" cy="108986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8817089" y="3947119"/>
            <a:ext cx="2314339" cy="5307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V="true">
            <a:off x="8888506" y="5090060"/>
            <a:ext cx="2242922" cy="58516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>
            <a:off x="8816973" y="2357637"/>
            <a:ext cx="2314455" cy="1589482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 flipV="true">
            <a:off x="8817089" y="1716238"/>
            <a:ext cx="2169452" cy="2283952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>
            <a:off x="8888506" y="5675226"/>
            <a:ext cx="2170479" cy="685345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28" id="28"/>
          <p:cNvSpPr txBox="true"/>
          <p:nvPr/>
        </p:nvSpPr>
        <p:spPr>
          <a:xfrm rot="0">
            <a:off x="7364789" y="7723307"/>
            <a:ext cx="1732049" cy="767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How Can I learn it?</a:t>
            </a:r>
          </a:p>
        </p:txBody>
      </p:sp>
      <p:sp>
        <p:nvSpPr>
          <p:cNvPr name="AutoShape 29" id="29"/>
          <p:cNvSpPr/>
          <p:nvPr/>
        </p:nvSpPr>
        <p:spPr>
          <a:xfrm flipH="true">
            <a:off x="8230813" y="6034720"/>
            <a:ext cx="5253" cy="1736212"/>
          </a:xfrm>
          <a:prstGeom prst="line">
            <a:avLst/>
          </a:prstGeom>
          <a:ln cap="flat" w="38100">
            <a:solidFill>
              <a:srgbClr val="000000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10009967" y="7178826"/>
            <a:ext cx="2492702" cy="767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Spending time on learning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885077" y="8327405"/>
            <a:ext cx="2492702" cy="379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1"/>
              </a:lnSpc>
            </a:pPr>
            <a:r>
              <a:rPr lang="en-US" sz="2222">
                <a:solidFill>
                  <a:srgbClr val="000000"/>
                </a:solidFill>
                <a:latin typeface="Canva Sans Bold"/>
              </a:rPr>
              <a:t>Online Platform</a:t>
            </a:r>
          </a:p>
        </p:txBody>
      </p:sp>
      <p:sp>
        <p:nvSpPr>
          <p:cNvPr name="AutoShape 32" id="32"/>
          <p:cNvSpPr/>
          <p:nvPr/>
        </p:nvSpPr>
        <p:spPr>
          <a:xfrm flipV="true">
            <a:off x="9101291" y="7586302"/>
            <a:ext cx="908676" cy="52741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9096838" y="8130782"/>
            <a:ext cx="788239" cy="41006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4" id="34"/>
          <p:cNvSpPr txBox="true"/>
          <p:nvPr/>
        </p:nvSpPr>
        <p:spPr>
          <a:xfrm rot="0">
            <a:off x="6093491" y="9392457"/>
            <a:ext cx="6101018" cy="272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>
                <a:solidFill>
                  <a:srgbClr val="000000"/>
                </a:solidFill>
                <a:latin typeface="Canva Sans Bold"/>
              </a:rPr>
              <a:t>Fig: Technical example of Design space Analysis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21640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3845" r="0" b="10193"/>
            <a:stretch>
              <a:fillRect/>
            </a:stretch>
          </p:blipFill>
          <p:spPr>
            <a:xfrm flipH="false" flipV="false">
              <a:off x="0" y="0"/>
              <a:ext cx="21640800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278521"/>
            <a:ext cx="18288000" cy="3729957"/>
            <a:chOff x="0" y="0"/>
            <a:chExt cx="6671512" cy="13606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71512" cy="1360698"/>
            </a:xfrm>
            <a:custGeom>
              <a:avLst/>
              <a:gdLst/>
              <a:ahLst/>
              <a:cxnLst/>
              <a:rect r="r" b="b" t="t" l="l"/>
              <a:pathLst>
                <a:path h="1360698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360698"/>
                  </a:lnTo>
                  <a:lnTo>
                    <a:pt x="0" y="1360698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37479" y="4494379"/>
            <a:ext cx="15985238" cy="1291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19"/>
              </a:lnSpc>
              <a:spcBef>
                <a:spcPct val="0"/>
              </a:spcBef>
            </a:pPr>
            <a:r>
              <a:rPr lang="en-US" sz="7585">
                <a:solidFill>
                  <a:srgbClr val="FFFFFF"/>
                </a:solidFill>
                <a:latin typeface="Montserrat Bold Italics"/>
              </a:rPr>
              <a:t>Psycological Design Rationale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142925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1"/>
                </a:lnTo>
                <a:lnTo>
                  <a:pt x="0" y="129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9442507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1"/>
                </a:moveTo>
                <a:lnTo>
                  <a:pt x="0" y="1293951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5A3F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1475170" y="189112"/>
            <a:ext cx="19589" cy="1009788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1627570" y="341512"/>
            <a:ext cx="19589" cy="1009788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1779970" y="493912"/>
            <a:ext cx="19589" cy="1009788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860525" y="1028700"/>
            <a:ext cx="9636823" cy="2928039"/>
            <a:chOff x="0" y="0"/>
            <a:chExt cx="5383660" cy="163576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83660" cy="1635764"/>
            </a:xfrm>
            <a:custGeom>
              <a:avLst/>
              <a:gdLst/>
              <a:ahLst/>
              <a:cxnLst/>
              <a:rect r="r" b="b" t="t" l="l"/>
              <a:pathLst>
                <a:path h="1635764" w="5383660">
                  <a:moveTo>
                    <a:pt x="0" y="0"/>
                  </a:moveTo>
                  <a:lnTo>
                    <a:pt x="5383660" y="0"/>
                  </a:lnTo>
                  <a:lnTo>
                    <a:pt x="5383660" y="1635764"/>
                  </a:lnTo>
                  <a:lnTo>
                    <a:pt x="0" y="1635764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328170" y="4500776"/>
            <a:ext cx="5847111" cy="5413117"/>
            <a:chOff x="0" y="0"/>
            <a:chExt cx="3266518" cy="30240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266518" cy="3024065"/>
            </a:xfrm>
            <a:custGeom>
              <a:avLst/>
              <a:gdLst/>
              <a:ahLst/>
              <a:cxnLst/>
              <a:rect r="r" b="b" t="t" l="l"/>
              <a:pathLst>
                <a:path h="3024065" w="3266518">
                  <a:moveTo>
                    <a:pt x="0" y="0"/>
                  </a:moveTo>
                  <a:lnTo>
                    <a:pt x="3266518" y="0"/>
                  </a:lnTo>
                  <a:lnTo>
                    <a:pt x="3266518" y="3024065"/>
                  </a:lnTo>
                  <a:lnTo>
                    <a:pt x="0" y="3024065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561997" y="1566383"/>
            <a:ext cx="9636823" cy="165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9"/>
              </a:lnSpc>
            </a:pPr>
            <a:r>
              <a:rPr lang="en-US" sz="4742">
                <a:solidFill>
                  <a:srgbClr val="5A3F2B"/>
                </a:solidFill>
                <a:latin typeface="Canva Sans Bold"/>
              </a:rPr>
              <a:t>Introduced by</a:t>
            </a:r>
          </a:p>
          <a:p>
            <a:pPr algn="ctr">
              <a:lnSpc>
                <a:spcPts val="6639"/>
              </a:lnSpc>
              <a:spcBef>
                <a:spcPct val="0"/>
              </a:spcBef>
            </a:pPr>
            <a:r>
              <a:rPr lang="en-US" sz="4742">
                <a:solidFill>
                  <a:srgbClr val="5A3F2B"/>
                </a:solidFill>
                <a:latin typeface="Canva Sans Bold"/>
              </a:rPr>
              <a:t> Caroll and Roson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86982" y="5470966"/>
            <a:ext cx="5304052" cy="2143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95" indent="-442598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5A3F2B"/>
                </a:solidFill>
                <a:latin typeface="Canva Sans Bold"/>
              </a:rPr>
              <a:t>VisiCalc</a:t>
            </a:r>
          </a:p>
          <a:p>
            <a:pPr algn="l" marL="885195" indent="-442598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5A3F2B"/>
                </a:solidFill>
                <a:latin typeface="Canva Sans Bold"/>
              </a:rPr>
              <a:t>Spreadsheet</a:t>
            </a:r>
          </a:p>
          <a:p>
            <a:pPr marL="885195" indent="-442598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5A3F2B"/>
                </a:solidFill>
                <a:latin typeface="Canva Sans Bold"/>
              </a:rPr>
              <a:t>Word-Processor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102734" y="1550247"/>
            <a:ext cx="6072548" cy="2090050"/>
            <a:chOff x="0" y="0"/>
            <a:chExt cx="5218550" cy="179612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218550" cy="1796121"/>
            </a:xfrm>
            <a:custGeom>
              <a:avLst/>
              <a:gdLst/>
              <a:ahLst/>
              <a:cxnLst/>
              <a:rect r="r" b="b" t="t" l="l"/>
              <a:pathLst>
                <a:path h="1796121" w="5218550">
                  <a:moveTo>
                    <a:pt x="0" y="0"/>
                  </a:moveTo>
                  <a:lnTo>
                    <a:pt x="5218550" y="0"/>
                  </a:lnTo>
                  <a:lnTo>
                    <a:pt x="5218550" y="1796121"/>
                  </a:lnTo>
                  <a:lnTo>
                    <a:pt x="0" y="1796121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grpSp>
        <p:nvGrpSpPr>
          <p:cNvPr name="Group 13" id="13"/>
          <p:cNvGrpSpPr/>
          <p:nvPr/>
        </p:nvGrpSpPr>
        <p:grpSpPr>
          <a:xfrm rot="554057">
            <a:off x="18567047" y="5651486"/>
            <a:ext cx="5569050" cy="5155694"/>
            <a:chOff x="0" y="0"/>
            <a:chExt cx="3266518" cy="30240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66518" cy="3024065"/>
            </a:xfrm>
            <a:custGeom>
              <a:avLst/>
              <a:gdLst/>
              <a:ahLst/>
              <a:cxnLst/>
              <a:rect r="r" b="b" t="t" l="l"/>
              <a:pathLst>
                <a:path h="3024065" w="3266518">
                  <a:moveTo>
                    <a:pt x="0" y="0"/>
                  </a:moveTo>
                  <a:lnTo>
                    <a:pt x="3266518" y="0"/>
                  </a:lnTo>
                  <a:lnTo>
                    <a:pt x="3266518" y="3024065"/>
                  </a:lnTo>
                  <a:lnTo>
                    <a:pt x="0" y="3024065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923509" y="1661633"/>
            <a:ext cx="5425294" cy="1867279"/>
            <a:chOff x="0" y="0"/>
            <a:chExt cx="5218550" cy="179612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218550" cy="1796121"/>
            </a:xfrm>
            <a:custGeom>
              <a:avLst/>
              <a:gdLst/>
              <a:ahLst/>
              <a:cxnLst/>
              <a:rect r="r" b="b" t="t" l="l"/>
              <a:pathLst>
                <a:path h="1796121" w="5218550">
                  <a:moveTo>
                    <a:pt x="0" y="0"/>
                  </a:moveTo>
                  <a:lnTo>
                    <a:pt x="5218550" y="0"/>
                  </a:lnTo>
                  <a:lnTo>
                    <a:pt x="5218550" y="1796121"/>
                  </a:lnTo>
                  <a:lnTo>
                    <a:pt x="0" y="1796121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3692560" y="2147685"/>
            <a:ext cx="3887192" cy="847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42"/>
              </a:lnSpc>
              <a:spcBef>
                <a:spcPct val="0"/>
              </a:spcBef>
            </a:pPr>
            <a:r>
              <a:rPr lang="en-US" sz="5263">
                <a:solidFill>
                  <a:srgbClr val="FFFFFF"/>
                </a:solidFill>
                <a:latin typeface="Montserrat Ultra-Bold"/>
              </a:rPr>
              <a:t>EXAMPLES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0525" y="4994646"/>
            <a:ext cx="10332170" cy="2620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11"/>
              </a:lnSpc>
              <a:spcBef>
                <a:spcPct val="0"/>
              </a:spcBef>
            </a:pPr>
            <a:r>
              <a:rPr lang="en-US" sz="3722" spc="-67">
                <a:solidFill>
                  <a:srgbClr val="FFFFFF"/>
                </a:solidFill>
                <a:latin typeface="Canva Sans Bold"/>
              </a:rPr>
              <a:t>It tells about capturing what the designers assume about the system at one point in time and then it compares those assumptions to actual use.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99613" y="221044"/>
            <a:ext cx="9699503" cy="9993978"/>
            <a:chOff x="0" y="0"/>
            <a:chExt cx="3151185" cy="32468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51185" cy="3246854"/>
            </a:xfrm>
            <a:custGeom>
              <a:avLst/>
              <a:gdLst/>
              <a:ahLst/>
              <a:cxnLst/>
              <a:rect r="r" b="b" t="t" l="l"/>
              <a:pathLst>
                <a:path h="3246854" w="3151185">
                  <a:moveTo>
                    <a:pt x="0" y="0"/>
                  </a:moveTo>
                  <a:lnTo>
                    <a:pt x="3151185" y="0"/>
                  </a:lnTo>
                  <a:lnTo>
                    <a:pt x="3151185" y="3246854"/>
                  </a:lnTo>
                  <a:lnTo>
                    <a:pt x="0" y="3246854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539111" y="418545"/>
            <a:ext cx="9604933" cy="9598977"/>
            <a:chOff x="0" y="0"/>
            <a:chExt cx="3120167" cy="311823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20167" cy="3118232"/>
            </a:xfrm>
            <a:custGeom>
              <a:avLst/>
              <a:gdLst/>
              <a:ahLst/>
              <a:cxnLst/>
              <a:rect r="r" b="b" t="t" l="l"/>
              <a:pathLst>
                <a:path h="3118232" w="3120167">
                  <a:moveTo>
                    <a:pt x="0" y="0"/>
                  </a:moveTo>
                  <a:lnTo>
                    <a:pt x="3120167" y="0"/>
                  </a:lnTo>
                  <a:lnTo>
                    <a:pt x="3120167" y="3118232"/>
                  </a:lnTo>
                  <a:lnTo>
                    <a:pt x="0" y="3118232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-143956" y="221044"/>
            <a:ext cx="8343568" cy="9993978"/>
            <a:chOff x="0" y="0"/>
            <a:chExt cx="11124758" cy="13325304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/>
            <a:srcRect l="23154" t="3652" r="23154" b="0"/>
            <a:stretch>
              <a:fillRect/>
            </a:stretch>
          </p:blipFill>
          <p:spPr>
            <a:xfrm flipH="false" flipV="false">
              <a:off x="0" y="0"/>
              <a:ext cx="11124758" cy="13325304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271144" y="5218033"/>
            <a:ext cx="5875225" cy="1175828"/>
            <a:chOff x="0" y="0"/>
            <a:chExt cx="7833633" cy="1567770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134019" y="0"/>
              <a:ext cx="7699614" cy="1567770"/>
              <a:chOff x="0" y="0"/>
              <a:chExt cx="2171437" cy="44214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171437" cy="442141"/>
              </a:xfrm>
              <a:custGeom>
                <a:avLst/>
                <a:gdLst/>
                <a:ahLst/>
                <a:cxnLst/>
                <a:rect r="r" b="b" t="t" l="l"/>
                <a:pathLst>
                  <a:path h="442141" w="2171437">
                    <a:moveTo>
                      <a:pt x="0" y="0"/>
                    </a:moveTo>
                    <a:lnTo>
                      <a:pt x="2171437" y="0"/>
                    </a:lnTo>
                    <a:lnTo>
                      <a:pt x="2171437" y="442141"/>
                    </a:lnTo>
                    <a:lnTo>
                      <a:pt x="0" y="442141"/>
                    </a:lnTo>
                    <a:close/>
                  </a:path>
                </a:pathLst>
              </a:custGeom>
              <a:solidFill>
                <a:srgbClr val="BE9A6D">
                  <a:alpha val="89804"/>
                </a:srgbClr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7833633" cy="1452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87"/>
                </a:lnSpc>
              </a:pPr>
              <a:r>
                <a:rPr lang="en-US" sz="3276">
                  <a:solidFill>
                    <a:srgbClr val="5A3F2B"/>
                  </a:solidFill>
                  <a:latin typeface="Canva Sans Bold"/>
                </a:rPr>
                <a:t>Steps to be introduced for</a:t>
              </a:r>
            </a:p>
            <a:p>
              <a:pPr algn="ctr">
                <a:lnSpc>
                  <a:spcPts val="4315"/>
                </a:lnSpc>
                <a:spcBef>
                  <a:spcPct val="0"/>
                </a:spcBef>
              </a:pPr>
              <a:r>
                <a:rPr lang="en-US" sz="3082">
                  <a:solidFill>
                    <a:srgbClr val="5A3F2B"/>
                  </a:solidFill>
                  <a:latin typeface="Canva Sans Bold"/>
                </a:rPr>
                <a:t> rationale pscycological design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087253" y="1211449"/>
            <a:ext cx="8811862" cy="1797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68"/>
              </a:lnSpc>
              <a:spcBef>
                <a:spcPct val="0"/>
              </a:spcBef>
            </a:pPr>
            <a:r>
              <a:rPr lang="en-US" sz="3477">
                <a:solidFill>
                  <a:srgbClr val="DBD0CA"/>
                </a:solidFill>
                <a:latin typeface="Canva Sans Bold"/>
              </a:rPr>
              <a:t>The purpose of psychological design rationale is to support this natural task–artifact cycle of design activity.</a:t>
            </a:r>
            <a:r>
              <a:rPr lang="en-US" sz="3477">
                <a:solidFill>
                  <a:srgbClr val="5A3F2B"/>
                </a:solidFill>
                <a:latin typeface="Canva Sans Bold"/>
              </a:rPr>
              <a:t>: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935647" y="3747520"/>
            <a:ext cx="8811862" cy="6035672"/>
            <a:chOff x="0" y="0"/>
            <a:chExt cx="2862537" cy="196069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862537" cy="1960691"/>
            </a:xfrm>
            <a:custGeom>
              <a:avLst/>
              <a:gdLst/>
              <a:ahLst/>
              <a:cxnLst/>
              <a:rect r="r" b="b" t="t" l="l"/>
              <a:pathLst>
                <a:path h="1960691" w="2862537">
                  <a:moveTo>
                    <a:pt x="0" y="0"/>
                  </a:moveTo>
                  <a:lnTo>
                    <a:pt x="2862537" y="0"/>
                  </a:lnTo>
                  <a:lnTo>
                    <a:pt x="2862537" y="1960691"/>
                  </a:lnTo>
                  <a:lnTo>
                    <a:pt x="0" y="1960691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487121" y="4366958"/>
            <a:ext cx="7708913" cy="4720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36894" indent="-418447" lvl="1">
              <a:lnSpc>
                <a:spcPts val="5426"/>
              </a:lnSpc>
              <a:buFont typeface="Arial"/>
              <a:buChar char="•"/>
            </a:pPr>
            <a:r>
              <a:rPr lang="en-US" sz="3876">
                <a:solidFill>
                  <a:srgbClr val="3F2C25"/>
                </a:solidFill>
                <a:latin typeface="Canva Sans Bold"/>
              </a:rPr>
              <a:t> To identify the tasks that the proposed system will address </a:t>
            </a:r>
          </a:p>
          <a:p>
            <a:pPr marL="836894" indent="-418447" lvl="1">
              <a:lnSpc>
                <a:spcPts val="5426"/>
              </a:lnSpc>
              <a:buFont typeface="Arial"/>
              <a:buChar char="•"/>
            </a:pPr>
            <a:r>
              <a:rPr lang="en-US" sz="3876">
                <a:solidFill>
                  <a:srgbClr val="3F2C25"/>
                </a:solidFill>
                <a:latin typeface="Canva Sans Bold"/>
              </a:rPr>
              <a:t>To characterize those tasks by questions that the user tries to answer in accomplishing them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8112" y="3570685"/>
            <a:ext cx="16371164" cy="5942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 Ultra-Bold"/>
              </a:rPr>
              <a:t>What can I do: </a:t>
            </a:r>
          </a:p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 Ultra-Bold"/>
              </a:rPr>
              <a:t> </a:t>
            </a:r>
            <a:r>
              <a:rPr lang="en-US" sz="3800">
                <a:solidFill>
                  <a:srgbClr val="3F2C25"/>
                </a:solidFill>
                <a:latin typeface="Montserrat"/>
              </a:rPr>
              <a:t>what are the possible operations or functions that this programming environment allows?</a:t>
            </a:r>
            <a:r>
              <a:rPr lang="en-US" sz="3800">
                <a:solidFill>
                  <a:srgbClr val="3F2C25"/>
                </a:solidFill>
                <a:latin typeface="Montserrat Ultra-Bold"/>
              </a:rPr>
              <a:t> </a:t>
            </a:r>
          </a:p>
          <a:p>
            <a:pPr>
              <a:lnSpc>
                <a:spcPts val="3040"/>
              </a:lnSpc>
            </a:pPr>
          </a:p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 Ultra-Bold"/>
              </a:rPr>
              <a:t>How does it work: </a:t>
            </a:r>
          </a:p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"/>
              </a:rPr>
              <a:t>what do the various functions do? </a:t>
            </a:r>
          </a:p>
          <a:p>
            <a:pPr>
              <a:lnSpc>
                <a:spcPts val="4940"/>
              </a:lnSpc>
            </a:pPr>
          </a:p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 Ultra-Bold"/>
              </a:rPr>
              <a:t>How can I do this: </a:t>
            </a:r>
          </a:p>
          <a:p>
            <a:pPr>
              <a:lnSpc>
                <a:spcPts val="4940"/>
              </a:lnSpc>
            </a:pPr>
            <a:r>
              <a:rPr lang="en-US" sz="3800">
                <a:solidFill>
                  <a:srgbClr val="3F2C25"/>
                </a:solidFill>
                <a:latin typeface="Montserrat"/>
              </a:rPr>
              <a:t>once I know a particular operation I want to perform, how do I go about programming it?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88136" y="1028700"/>
            <a:ext cx="17031118" cy="1748995"/>
            <a:chOff x="0" y="0"/>
            <a:chExt cx="5532566" cy="5681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532566" cy="568162"/>
            </a:xfrm>
            <a:custGeom>
              <a:avLst/>
              <a:gdLst/>
              <a:ahLst/>
              <a:cxnLst/>
              <a:rect r="r" b="b" t="t" l="l"/>
              <a:pathLst>
                <a:path h="568162" w="5532566">
                  <a:moveTo>
                    <a:pt x="0" y="0"/>
                  </a:moveTo>
                  <a:lnTo>
                    <a:pt x="5532566" y="0"/>
                  </a:lnTo>
                  <a:lnTo>
                    <a:pt x="5532566" y="568162"/>
                  </a:lnTo>
                  <a:lnTo>
                    <a:pt x="0" y="568162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766721" y="1377865"/>
            <a:ext cx="17031118" cy="819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9"/>
              </a:lnSpc>
              <a:spcBef>
                <a:spcPct val="0"/>
              </a:spcBef>
            </a:pPr>
            <a:r>
              <a:rPr lang="en-US" sz="4842">
                <a:solidFill>
                  <a:srgbClr val="DBD0CA"/>
                </a:solidFill>
                <a:latin typeface="Canva Sans Bold"/>
              </a:rPr>
              <a:t>Understanding the Programming Environment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28700"/>
            <a:ext cx="18288000" cy="8229600"/>
            <a:chOff x="0" y="0"/>
            <a:chExt cx="243840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0088" r="0" b="10088"/>
            <a:stretch>
              <a:fillRect/>
            </a:stretch>
          </p:blipFill>
          <p:spPr>
            <a:xfrm flipH="false" flipV="false">
              <a:off x="0" y="0"/>
              <a:ext cx="24384000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278521"/>
            <a:ext cx="18288000" cy="4409606"/>
            <a:chOff x="0" y="0"/>
            <a:chExt cx="6671512" cy="16086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71512" cy="1608636"/>
            </a:xfrm>
            <a:custGeom>
              <a:avLst/>
              <a:gdLst/>
              <a:ahLst/>
              <a:cxnLst/>
              <a:rect r="r" b="b" t="t" l="l"/>
              <a:pathLst>
                <a:path h="1608636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608636"/>
                  </a:lnTo>
                  <a:lnTo>
                    <a:pt x="0" y="1608636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142925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1"/>
                </a:lnTo>
                <a:lnTo>
                  <a:pt x="0" y="129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0">
            <a:off x="9442507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1"/>
                </a:moveTo>
                <a:lnTo>
                  <a:pt x="0" y="1293951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65282" y="4394967"/>
            <a:ext cx="14757435" cy="1203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3"/>
              </a:lnSpc>
              <a:spcBef>
                <a:spcPct val="0"/>
              </a:spcBef>
            </a:pPr>
            <a:r>
              <a:rPr lang="en-US" sz="7002">
                <a:solidFill>
                  <a:srgbClr val="FFFFFF"/>
                </a:solidFill>
                <a:latin typeface="Montserrat Bold Italics"/>
              </a:rPr>
              <a:t>What is Rationale?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65282" y="6136502"/>
            <a:ext cx="14757435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Bold Italics"/>
              </a:rPr>
              <a:t>A set of reasons or logical basis for a course of action or a particular belief.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A3F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7003353"/>
            <a:chOff x="0" y="0"/>
            <a:chExt cx="24384000" cy="933780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1278" r="0" b="21278"/>
            <a:stretch>
              <a:fillRect/>
            </a:stretch>
          </p:blipFill>
          <p:spPr>
            <a:xfrm flipH="false" flipV="false">
              <a:off x="0" y="0"/>
              <a:ext cx="24384000" cy="933780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7384595"/>
            <a:ext cx="7101884" cy="211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50"/>
              </a:lnSpc>
            </a:pPr>
            <a:r>
              <a:rPr lang="en-US" sz="6500">
                <a:solidFill>
                  <a:srgbClr val="FFFFFF"/>
                </a:solidFill>
                <a:latin typeface="Montserrat Ultra-Bold"/>
              </a:rPr>
              <a:t>OUR VISION AND MISSION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69431" y="7490326"/>
            <a:ext cx="7464874" cy="1743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82176" indent="-541088" lvl="1">
              <a:lnSpc>
                <a:spcPts val="7017"/>
              </a:lnSpc>
              <a:buFont typeface="Arial"/>
              <a:buChar char="•"/>
            </a:pPr>
            <a:r>
              <a:rPr lang="en-US" sz="5012">
                <a:solidFill>
                  <a:srgbClr val="FFFFFF"/>
                </a:solidFill>
                <a:latin typeface="Open Sans"/>
              </a:rPr>
              <a:t>DESIGN</a:t>
            </a:r>
          </a:p>
          <a:p>
            <a:pPr marL="1082176" indent="-541088" lvl="1">
              <a:lnSpc>
                <a:spcPts val="7017"/>
              </a:lnSpc>
              <a:buFont typeface="Arial"/>
              <a:buChar char="•"/>
            </a:pPr>
            <a:r>
              <a:rPr lang="en-US" sz="5012">
                <a:solidFill>
                  <a:srgbClr val="FFFFFF"/>
                </a:solidFill>
                <a:latin typeface="Open Sans"/>
              </a:rPr>
              <a:t>DOCUMENTATION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446816" y="0"/>
            <a:ext cx="4841184" cy="10287000"/>
            <a:chOff x="0" y="0"/>
            <a:chExt cx="1766077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66077" cy="3752726"/>
            </a:xfrm>
            <a:custGeom>
              <a:avLst/>
              <a:gdLst/>
              <a:ahLst/>
              <a:cxnLst/>
              <a:rect r="r" b="b" t="t" l="l"/>
              <a:pathLst>
                <a:path h="3752726" w="1766077">
                  <a:moveTo>
                    <a:pt x="0" y="0"/>
                  </a:moveTo>
                  <a:lnTo>
                    <a:pt x="1766077" y="0"/>
                  </a:lnTo>
                  <a:lnTo>
                    <a:pt x="1766077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5A3F2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768540"/>
            <a:ext cx="317973" cy="260160"/>
          </a:xfrm>
          <a:custGeom>
            <a:avLst/>
            <a:gdLst/>
            <a:ahLst/>
            <a:cxnLst/>
            <a:rect r="r" b="b" t="t" l="l"/>
            <a:pathLst>
              <a:path h="260160" w="317973">
                <a:moveTo>
                  <a:pt x="0" y="0"/>
                </a:moveTo>
                <a:lnTo>
                  <a:pt x="317973" y="0"/>
                </a:lnTo>
                <a:lnTo>
                  <a:pt x="317973" y="260160"/>
                </a:lnTo>
                <a:lnTo>
                  <a:pt x="0" y="2601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334857" y="4419688"/>
            <a:ext cx="7912341" cy="5315229"/>
            <a:chOff x="0" y="0"/>
            <a:chExt cx="6325125" cy="424899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25126" cy="4248994"/>
            </a:xfrm>
            <a:custGeom>
              <a:avLst/>
              <a:gdLst/>
              <a:ahLst/>
              <a:cxnLst/>
              <a:rect r="r" b="b" t="t" l="l"/>
              <a:pathLst>
                <a:path h="4248994" w="6325126">
                  <a:moveTo>
                    <a:pt x="0" y="0"/>
                  </a:moveTo>
                  <a:lnTo>
                    <a:pt x="6325126" y="0"/>
                  </a:lnTo>
                  <a:lnTo>
                    <a:pt x="6325126" y="4248994"/>
                  </a:lnTo>
                  <a:lnTo>
                    <a:pt x="0" y="4248994"/>
                  </a:lnTo>
                  <a:close/>
                </a:path>
              </a:pathLst>
            </a:custGeom>
            <a:solidFill>
              <a:srgbClr val="5A3F2B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782115" y="5114925"/>
            <a:ext cx="7499911" cy="326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199"/>
              </a:lnSpc>
              <a:buFont typeface="Arial"/>
              <a:buChar char="•"/>
            </a:pPr>
            <a:r>
              <a:rPr lang="en-US" sz="3999">
                <a:solidFill>
                  <a:srgbClr val="DBD0CA"/>
                </a:solidFill>
                <a:latin typeface="Montserrat Ultra-Bold"/>
              </a:rPr>
              <a:t>PROCESS</a:t>
            </a:r>
          </a:p>
          <a:p>
            <a:pPr marL="863599" indent="-431800" lvl="1">
              <a:lnSpc>
                <a:spcPts val="5199"/>
              </a:lnSpc>
              <a:buFont typeface="Arial"/>
              <a:buChar char="•"/>
            </a:pPr>
            <a:r>
              <a:rPr lang="en-US" sz="3999">
                <a:solidFill>
                  <a:srgbClr val="DBD0CA"/>
                </a:solidFill>
                <a:latin typeface="Montserrat Ultra-Bold"/>
              </a:rPr>
              <a:t>SECURITY</a:t>
            </a:r>
          </a:p>
          <a:p>
            <a:pPr marL="863599" indent="-431800" lvl="1">
              <a:lnSpc>
                <a:spcPts val="5199"/>
              </a:lnSpc>
              <a:buFont typeface="Arial"/>
              <a:buChar char="•"/>
            </a:pPr>
            <a:r>
              <a:rPr lang="en-US" sz="3999">
                <a:solidFill>
                  <a:srgbClr val="DBD0CA"/>
                </a:solidFill>
                <a:latin typeface="Montserrat Ultra-Bold"/>
              </a:rPr>
              <a:t>SAFETY</a:t>
            </a:r>
          </a:p>
          <a:p>
            <a:pPr marL="863599" indent="-431800" lvl="1">
              <a:lnSpc>
                <a:spcPts val="5199"/>
              </a:lnSpc>
              <a:buFont typeface="Arial"/>
              <a:buChar char="•"/>
            </a:pPr>
            <a:r>
              <a:rPr lang="en-US" sz="3999">
                <a:solidFill>
                  <a:srgbClr val="DBD0CA"/>
                </a:solidFill>
                <a:latin typeface="Montserrat Ultra-Bold"/>
              </a:rPr>
              <a:t>AVAILABILITY</a:t>
            </a:r>
          </a:p>
          <a:p>
            <a:pPr marL="863599" indent="-431800" lvl="1">
              <a:lnSpc>
                <a:spcPts val="5199"/>
              </a:lnSpc>
              <a:buFont typeface="Arial"/>
              <a:buChar char="•"/>
            </a:pPr>
            <a:r>
              <a:rPr lang="en-US" sz="3999">
                <a:solidFill>
                  <a:srgbClr val="DBD0CA"/>
                </a:solidFill>
                <a:latin typeface="Montserrat Ultra-Bold"/>
              </a:rPr>
              <a:t>MAINTAINABILITY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8632270" y="3867605"/>
            <a:ext cx="9629093" cy="6419395"/>
          </a:xfrm>
          <a:custGeom>
            <a:avLst/>
            <a:gdLst/>
            <a:ahLst/>
            <a:cxnLst/>
            <a:rect r="r" b="b" t="t" l="l"/>
            <a:pathLst>
              <a:path h="6419395" w="9629093">
                <a:moveTo>
                  <a:pt x="0" y="0"/>
                </a:moveTo>
                <a:lnTo>
                  <a:pt x="9629093" y="0"/>
                </a:lnTo>
                <a:lnTo>
                  <a:pt x="9629093" y="6419395"/>
                </a:lnTo>
                <a:lnTo>
                  <a:pt x="0" y="64193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46673" y="841470"/>
            <a:ext cx="9065650" cy="196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>
                <a:solidFill>
                  <a:srgbClr val="5A3F2B"/>
                </a:solidFill>
                <a:latin typeface="Montserrat Ultra-Bold"/>
              </a:rPr>
              <a:t>INCLUDED SYSTEM ARCHITECTURE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390691"/>
            <a:ext cx="18288000" cy="3755357"/>
            <a:chOff x="0" y="0"/>
            <a:chExt cx="6671512" cy="13699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71512" cy="1369964"/>
            </a:xfrm>
            <a:custGeom>
              <a:avLst/>
              <a:gdLst/>
              <a:ahLst/>
              <a:cxnLst/>
              <a:rect r="r" b="b" t="t" l="l"/>
              <a:pathLst>
                <a:path h="1369964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369964"/>
                  </a:lnTo>
                  <a:lnTo>
                    <a:pt x="0" y="1369964"/>
                  </a:lnTo>
                  <a:close/>
                </a:path>
              </a:pathLst>
            </a:custGeom>
            <a:solidFill>
              <a:srgbClr val="5A3F2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765282" y="4582602"/>
            <a:ext cx="13511198" cy="1228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3"/>
              </a:lnSpc>
              <a:spcBef>
                <a:spcPct val="0"/>
              </a:spcBef>
            </a:pPr>
            <a:r>
              <a:rPr lang="en-US" sz="7002">
                <a:solidFill>
                  <a:srgbClr val="FFFFFF"/>
                </a:solidFill>
                <a:latin typeface="Montserrat Bold Italics"/>
              </a:rPr>
              <a:t>Useful = Useablity + Utility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5A3F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63112" y="4597229"/>
            <a:ext cx="8285919" cy="2140698"/>
            <a:chOff x="0" y="0"/>
            <a:chExt cx="2182300" cy="5638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82300" cy="563805"/>
            </a:xfrm>
            <a:custGeom>
              <a:avLst/>
              <a:gdLst/>
              <a:ahLst/>
              <a:cxnLst/>
              <a:rect r="r" b="b" t="t" l="l"/>
              <a:pathLst>
                <a:path h="563805" w="2182300">
                  <a:moveTo>
                    <a:pt x="0" y="0"/>
                  </a:moveTo>
                  <a:lnTo>
                    <a:pt x="2182300" y="0"/>
                  </a:lnTo>
                  <a:lnTo>
                    <a:pt x="2182300" y="563805"/>
                  </a:lnTo>
                  <a:lnTo>
                    <a:pt x="0" y="563805"/>
                  </a:lnTo>
                  <a:close/>
                </a:path>
              </a:pathLst>
            </a:custGeom>
            <a:solidFill>
              <a:srgbClr val="BE9A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182300" cy="620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3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360030" y="-75571"/>
            <a:ext cx="11529863" cy="2827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967"/>
              </a:lnSpc>
              <a:spcBef>
                <a:spcPct val="0"/>
              </a:spcBef>
            </a:pPr>
            <a:r>
              <a:rPr lang="en-US" sz="15978">
                <a:solidFill>
                  <a:srgbClr val="FFFFFF"/>
                </a:solidFill>
                <a:latin typeface="Canva Sans Bold"/>
              </a:rPr>
              <a:t>Summary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525012" y="7756076"/>
            <a:ext cx="8285919" cy="2271611"/>
            <a:chOff x="0" y="0"/>
            <a:chExt cx="2182300" cy="5982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82300" cy="598284"/>
            </a:xfrm>
            <a:custGeom>
              <a:avLst/>
              <a:gdLst/>
              <a:ahLst/>
              <a:cxnLst/>
              <a:rect r="r" b="b" t="t" l="l"/>
              <a:pathLst>
                <a:path h="598284" w="2182300">
                  <a:moveTo>
                    <a:pt x="0" y="0"/>
                  </a:moveTo>
                  <a:lnTo>
                    <a:pt x="2182300" y="0"/>
                  </a:lnTo>
                  <a:lnTo>
                    <a:pt x="2182300" y="598284"/>
                  </a:lnTo>
                  <a:lnTo>
                    <a:pt x="0" y="598284"/>
                  </a:lnTo>
                  <a:close/>
                </a:path>
              </a:pathLst>
            </a:custGeom>
            <a:solidFill>
              <a:srgbClr val="BE9A6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182300" cy="655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35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5693" y="3381578"/>
            <a:ext cx="8285919" cy="2286000"/>
            <a:chOff x="0" y="0"/>
            <a:chExt cx="2182300" cy="60207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82300" cy="602074"/>
            </a:xfrm>
            <a:custGeom>
              <a:avLst/>
              <a:gdLst/>
              <a:ahLst/>
              <a:cxnLst/>
              <a:rect r="r" b="b" t="t" l="l"/>
              <a:pathLst>
                <a:path h="602074" w="2182300">
                  <a:moveTo>
                    <a:pt x="0" y="0"/>
                  </a:moveTo>
                  <a:lnTo>
                    <a:pt x="2182300" y="0"/>
                  </a:lnTo>
                  <a:lnTo>
                    <a:pt x="2182300" y="602074"/>
                  </a:lnTo>
                  <a:lnTo>
                    <a:pt x="0" y="602074"/>
                  </a:lnTo>
                  <a:close/>
                </a:path>
              </a:pathLst>
            </a:custGeom>
            <a:solidFill>
              <a:srgbClr val="BE9A6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182300" cy="6592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35"/>
                </a:lnSpc>
              </a:pPr>
            </a:p>
          </p:txBody>
        </p:sp>
      </p:grpSp>
      <p:sp>
        <p:nvSpPr>
          <p:cNvPr name="AutoShape 12" id="12"/>
          <p:cNvSpPr/>
          <p:nvPr/>
        </p:nvSpPr>
        <p:spPr>
          <a:xfrm flipH="true" flipV="true">
            <a:off x="9124962" y="3381578"/>
            <a:ext cx="0" cy="6905422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3" id="13"/>
          <p:cNvSpPr/>
          <p:nvPr/>
        </p:nvSpPr>
        <p:spPr>
          <a:xfrm flipH="true" flipV="true">
            <a:off x="9277362" y="3533978"/>
            <a:ext cx="0" cy="6905422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4" id="14"/>
          <p:cNvSpPr/>
          <p:nvPr/>
        </p:nvSpPr>
        <p:spPr>
          <a:xfrm flipH="true" flipV="true">
            <a:off x="9429762" y="3686378"/>
            <a:ext cx="0" cy="6905422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grpSp>
        <p:nvGrpSpPr>
          <p:cNvPr name="Group 15" id="15"/>
          <p:cNvGrpSpPr/>
          <p:nvPr/>
        </p:nvGrpSpPr>
        <p:grpSpPr>
          <a:xfrm rot="0">
            <a:off x="705693" y="6834289"/>
            <a:ext cx="8285919" cy="2316906"/>
            <a:chOff x="0" y="0"/>
            <a:chExt cx="2182300" cy="61021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82300" cy="610214"/>
            </a:xfrm>
            <a:custGeom>
              <a:avLst/>
              <a:gdLst/>
              <a:ahLst/>
              <a:cxnLst/>
              <a:rect r="r" b="b" t="t" l="l"/>
              <a:pathLst>
                <a:path h="610214" w="2182300">
                  <a:moveTo>
                    <a:pt x="0" y="0"/>
                  </a:moveTo>
                  <a:lnTo>
                    <a:pt x="2182300" y="0"/>
                  </a:lnTo>
                  <a:lnTo>
                    <a:pt x="2182300" y="610214"/>
                  </a:lnTo>
                  <a:lnTo>
                    <a:pt x="0" y="610214"/>
                  </a:lnTo>
                  <a:close/>
                </a:path>
              </a:pathLst>
            </a:custGeom>
            <a:solidFill>
              <a:srgbClr val="BE9A6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2182300" cy="6673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35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72393" y="3600653"/>
            <a:ext cx="8285919" cy="1412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Understanding</a:t>
            </a:r>
          </a:p>
          <a:p>
            <a:pPr algn="ctr">
              <a:lnSpc>
                <a:spcPts val="5631"/>
              </a:lnSpc>
              <a:spcBef>
                <a:spcPct val="0"/>
              </a:spcBef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 the SDLC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43793" y="7266372"/>
            <a:ext cx="8285919" cy="1412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Software Design </a:t>
            </a:r>
          </a:p>
          <a:p>
            <a:pPr algn="ctr">
              <a:lnSpc>
                <a:spcPts val="5631"/>
              </a:lnSpc>
              <a:spcBef>
                <a:spcPct val="0"/>
              </a:spcBef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and Prototyping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77412" y="8500052"/>
            <a:ext cx="8285919" cy="697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  <a:spcBef>
                <a:spcPct val="0"/>
              </a:spcBef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Design Rationale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296412" y="5275748"/>
            <a:ext cx="8285919" cy="697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1"/>
              </a:lnSpc>
              <a:spcBef>
                <a:spcPct val="0"/>
              </a:spcBef>
            </a:pPr>
            <a:r>
              <a:rPr lang="en-US" sz="4022">
                <a:solidFill>
                  <a:srgbClr val="FFFFFF"/>
                </a:solidFill>
                <a:latin typeface="Canva Sans Bold"/>
              </a:rPr>
              <a:t>Idea of Engineering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884429"/>
            <a:ext cx="18288000" cy="3402571"/>
            <a:chOff x="0" y="0"/>
            <a:chExt cx="6671512" cy="12412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71512" cy="1241267"/>
            </a:xfrm>
            <a:custGeom>
              <a:avLst/>
              <a:gdLst/>
              <a:ahLst/>
              <a:cxnLst/>
              <a:rect r="r" b="b" t="t" l="l"/>
              <a:pathLst>
                <a:path h="1241267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241267"/>
                  </a:lnTo>
                  <a:lnTo>
                    <a:pt x="0" y="1241267"/>
                  </a:lnTo>
                  <a:close/>
                </a:path>
              </a:pathLst>
            </a:custGeom>
            <a:solidFill>
              <a:srgbClr val="5A3F2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4510558"/>
            <a:ext cx="16230600" cy="4747742"/>
            <a:chOff x="0" y="0"/>
            <a:chExt cx="21640800" cy="633032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20424" r="0" b="35670"/>
            <a:stretch>
              <a:fillRect/>
            </a:stretch>
          </p:blipFill>
          <p:spPr>
            <a:xfrm flipH="false" flipV="false">
              <a:off x="0" y="0"/>
              <a:ext cx="21640800" cy="6330323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028700" y="1428006"/>
            <a:ext cx="16230600" cy="3044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44"/>
              </a:lnSpc>
              <a:spcBef>
                <a:spcPct val="0"/>
              </a:spcBef>
            </a:pPr>
            <a:r>
              <a:rPr lang="en-US" sz="17746">
                <a:solidFill>
                  <a:srgbClr val="5A3F2B"/>
                </a:solidFill>
                <a:latin typeface="Montserrat Ultra-Bold"/>
              </a:rPr>
              <a:t>THANK YOU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7695290"/>
            <a:ext cx="334857" cy="1563010"/>
            <a:chOff x="0" y="0"/>
            <a:chExt cx="505184" cy="23580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5184" cy="2358041"/>
            </a:xfrm>
            <a:custGeom>
              <a:avLst/>
              <a:gdLst/>
              <a:ahLst/>
              <a:cxnLst/>
              <a:rect r="r" b="b" t="t" l="l"/>
              <a:pathLst>
                <a:path h="2358041" w="505184">
                  <a:moveTo>
                    <a:pt x="0" y="0"/>
                  </a:moveTo>
                  <a:lnTo>
                    <a:pt x="505184" y="0"/>
                  </a:lnTo>
                  <a:lnTo>
                    <a:pt x="505184" y="2358041"/>
                  </a:lnTo>
                  <a:lnTo>
                    <a:pt x="0" y="2358041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21640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3845" r="0" b="10193"/>
            <a:stretch>
              <a:fillRect/>
            </a:stretch>
          </p:blipFill>
          <p:spPr>
            <a:xfrm flipH="false" flipV="false">
              <a:off x="0" y="0"/>
              <a:ext cx="21640800" cy="109728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142925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2"/>
                </a:lnTo>
                <a:lnTo>
                  <a:pt x="0" y="129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9442507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2"/>
                </a:moveTo>
                <a:lnTo>
                  <a:pt x="0" y="1293952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2901516"/>
            <a:ext cx="18288000" cy="4483968"/>
            <a:chOff x="0" y="0"/>
            <a:chExt cx="6671512" cy="16357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71512" cy="1635764"/>
            </a:xfrm>
            <a:custGeom>
              <a:avLst/>
              <a:gdLst/>
              <a:ahLst/>
              <a:cxnLst/>
              <a:rect r="r" b="b" t="t" l="l"/>
              <a:pathLst>
                <a:path h="1635764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635764"/>
                  </a:lnTo>
                  <a:lnTo>
                    <a:pt x="0" y="1635764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765282" y="4620702"/>
            <a:ext cx="14757435" cy="940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3"/>
              </a:lnSpc>
              <a:spcBef>
                <a:spcPct val="0"/>
              </a:spcBef>
            </a:pPr>
            <a:r>
              <a:rPr lang="en-US" sz="5602">
                <a:solidFill>
                  <a:srgbClr val="FFFFFF"/>
                </a:solidFill>
                <a:latin typeface="Montserrat Bold Italics"/>
              </a:rPr>
              <a:t>What is Design Rationale?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142925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2"/>
                </a:lnTo>
                <a:lnTo>
                  <a:pt x="0" y="129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9442507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2"/>
                </a:moveTo>
                <a:lnTo>
                  <a:pt x="0" y="1293952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21640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3845" r="0" b="10193"/>
            <a:stretch>
              <a:fillRect/>
            </a:stretch>
          </p:blipFill>
          <p:spPr>
            <a:xfrm flipH="false" flipV="false">
              <a:off x="0" y="0"/>
              <a:ext cx="21640800" cy="109728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7142925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2"/>
                </a:lnTo>
                <a:lnTo>
                  <a:pt x="0" y="129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9442507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2"/>
                </a:moveTo>
                <a:lnTo>
                  <a:pt x="0" y="1293952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2901516"/>
            <a:ext cx="18288000" cy="4483968"/>
            <a:chOff x="0" y="0"/>
            <a:chExt cx="6671512" cy="16357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71512" cy="1635764"/>
            </a:xfrm>
            <a:custGeom>
              <a:avLst/>
              <a:gdLst/>
              <a:ahLst/>
              <a:cxnLst/>
              <a:rect r="r" b="b" t="t" l="l"/>
              <a:pathLst>
                <a:path h="1635764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635764"/>
                  </a:lnTo>
                  <a:lnTo>
                    <a:pt x="0" y="1635764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765282" y="4141052"/>
            <a:ext cx="14757435" cy="1919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3"/>
              </a:lnSpc>
              <a:spcBef>
                <a:spcPct val="0"/>
              </a:spcBef>
            </a:pPr>
            <a:r>
              <a:rPr lang="en-US" sz="5602">
                <a:solidFill>
                  <a:srgbClr val="FFFFFF"/>
                </a:solidFill>
                <a:latin typeface="Montserrat Bold Italics"/>
              </a:rPr>
              <a:t>The information that explains why a computer system is the way it is.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142925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2"/>
                </a:lnTo>
                <a:lnTo>
                  <a:pt x="0" y="12939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true" rot="0">
            <a:off x="9442507" y="2254540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2"/>
                </a:moveTo>
                <a:lnTo>
                  <a:pt x="0" y="1293952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326336">
            <a:off x="9910741" y="569582"/>
            <a:ext cx="8132331" cy="9717418"/>
            <a:chOff x="0" y="0"/>
            <a:chExt cx="2642040" cy="31570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42040" cy="3157005"/>
            </a:xfrm>
            <a:custGeom>
              <a:avLst/>
              <a:gdLst/>
              <a:ahLst/>
              <a:cxnLst/>
              <a:rect r="r" b="b" t="t" l="l"/>
              <a:pathLst>
                <a:path h="3157005" w="2642040">
                  <a:moveTo>
                    <a:pt x="0" y="0"/>
                  </a:moveTo>
                  <a:lnTo>
                    <a:pt x="2642040" y="0"/>
                  </a:lnTo>
                  <a:lnTo>
                    <a:pt x="2642040" y="3157005"/>
                  </a:lnTo>
                  <a:lnTo>
                    <a:pt x="0" y="3157005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60525" y="1028700"/>
            <a:ext cx="8528403" cy="2591258"/>
            <a:chOff x="0" y="0"/>
            <a:chExt cx="5383660" cy="163576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83660" cy="1635764"/>
            </a:xfrm>
            <a:custGeom>
              <a:avLst/>
              <a:gdLst/>
              <a:ahLst/>
              <a:cxnLst/>
              <a:rect r="r" b="b" t="t" l="l"/>
              <a:pathLst>
                <a:path h="1635764" w="5383660">
                  <a:moveTo>
                    <a:pt x="0" y="0"/>
                  </a:moveTo>
                  <a:lnTo>
                    <a:pt x="5383660" y="0"/>
                  </a:lnTo>
                  <a:lnTo>
                    <a:pt x="5383660" y="1635764"/>
                  </a:lnTo>
                  <a:lnTo>
                    <a:pt x="0" y="1635764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380804" y="1222141"/>
            <a:ext cx="7411092" cy="2157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71"/>
              </a:lnSpc>
              <a:spcBef>
                <a:spcPct val="0"/>
              </a:spcBef>
            </a:pPr>
            <a:r>
              <a:rPr lang="en-US" sz="6193">
                <a:solidFill>
                  <a:srgbClr val="FFFFFF"/>
                </a:solidFill>
                <a:latin typeface="Montserrat Bold Italics"/>
              </a:rPr>
              <a:t>Why to Design Rationale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4236307"/>
            <a:ext cx="8115300" cy="5560017"/>
            <a:chOff x="0" y="0"/>
            <a:chExt cx="2643316" cy="181100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43316" cy="1811009"/>
            </a:xfrm>
            <a:custGeom>
              <a:avLst/>
              <a:gdLst/>
              <a:ahLst/>
              <a:cxnLst/>
              <a:rect r="r" b="b" t="t" l="l"/>
              <a:pathLst>
                <a:path h="1811009" w="2643316">
                  <a:moveTo>
                    <a:pt x="0" y="0"/>
                  </a:moveTo>
                  <a:lnTo>
                    <a:pt x="2643316" y="0"/>
                  </a:lnTo>
                  <a:lnTo>
                    <a:pt x="2643316" y="1811009"/>
                  </a:lnTo>
                  <a:lnTo>
                    <a:pt x="0" y="1811009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-109660">
            <a:off x="10329013" y="560928"/>
            <a:ext cx="7591591" cy="9285642"/>
            <a:chOff x="0" y="0"/>
            <a:chExt cx="2730123" cy="333934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30123" cy="3339345"/>
            </a:xfrm>
            <a:custGeom>
              <a:avLst/>
              <a:gdLst/>
              <a:ahLst/>
              <a:cxnLst/>
              <a:rect r="r" b="b" t="t" l="l"/>
              <a:pathLst>
                <a:path h="3339345" w="2730123">
                  <a:moveTo>
                    <a:pt x="0" y="0"/>
                  </a:moveTo>
                  <a:lnTo>
                    <a:pt x="2730123" y="0"/>
                  </a:lnTo>
                  <a:lnTo>
                    <a:pt x="2730123" y="3339345"/>
                  </a:lnTo>
                  <a:lnTo>
                    <a:pt x="0" y="3339345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477736" y="4685343"/>
            <a:ext cx="7411092" cy="4572957"/>
            <a:chOff x="0" y="0"/>
            <a:chExt cx="3836243" cy="236712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36243" cy="2367124"/>
            </a:xfrm>
            <a:custGeom>
              <a:avLst/>
              <a:gdLst/>
              <a:ahLst/>
              <a:cxnLst/>
              <a:rect r="r" b="b" t="t" l="l"/>
              <a:pathLst>
                <a:path h="2367124" w="3836243">
                  <a:moveTo>
                    <a:pt x="0" y="0"/>
                  </a:moveTo>
                  <a:lnTo>
                    <a:pt x="3836243" y="0"/>
                  </a:lnTo>
                  <a:lnTo>
                    <a:pt x="3836243" y="2367124"/>
                  </a:lnTo>
                  <a:lnTo>
                    <a:pt x="0" y="2367124"/>
                  </a:lnTo>
                  <a:close/>
                </a:path>
              </a:pathLst>
            </a:custGeom>
            <a:solidFill>
              <a:srgbClr val="DBD0CA">
                <a:alpha val="89804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936714" y="5352091"/>
            <a:ext cx="6507263" cy="213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7791" indent="-308895" lvl="1">
              <a:lnSpc>
                <a:spcPts val="4292"/>
              </a:lnSpc>
              <a:buFont typeface="Arial"/>
              <a:buChar char="•"/>
            </a:pPr>
            <a:r>
              <a:rPr lang="en-US" sz="2861">
                <a:solidFill>
                  <a:srgbClr val="000000"/>
                </a:solidFill>
                <a:latin typeface="Open Sans Bold"/>
              </a:rPr>
              <a:t>TO INCREASE THE POTENTIAL FOR PRODUCT SUCCESS.</a:t>
            </a:r>
          </a:p>
          <a:p>
            <a:pPr>
              <a:lnSpc>
                <a:spcPts val="4292"/>
              </a:lnSpc>
            </a:pPr>
          </a:p>
          <a:p>
            <a:pPr marL="617791" indent="-308895" lvl="1">
              <a:lnSpc>
                <a:spcPts val="4292"/>
              </a:lnSpc>
              <a:buFont typeface="Arial"/>
              <a:buChar char="•"/>
            </a:pPr>
            <a:r>
              <a:rPr lang="en-US" sz="2861">
                <a:solidFill>
                  <a:srgbClr val="000000"/>
                </a:solidFill>
                <a:latin typeface="Open Sans Bold"/>
              </a:rPr>
              <a:t>TO CONVINCE PEOPLE LIKE -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1235199" y="5534943"/>
            <a:ext cx="62581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1261398" y="4264184"/>
            <a:ext cx="599790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1027374" y="2993424"/>
            <a:ext cx="6231926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11131318" y="6824753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11261398" y="8095512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1939945" y="2286481"/>
            <a:ext cx="4696252" cy="68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9"/>
              </a:lnSpc>
              <a:spcBef>
                <a:spcPct val="0"/>
              </a:spcBef>
            </a:pPr>
            <a:r>
              <a:rPr lang="en-US" sz="4042">
                <a:solidFill>
                  <a:srgbClr val="000000"/>
                </a:solidFill>
                <a:latin typeface="Canva Sans Bold"/>
              </a:rPr>
              <a:t>Project Manager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939945" y="3525385"/>
            <a:ext cx="4696252" cy="671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19"/>
              </a:lnSpc>
              <a:spcBef>
                <a:spcPct val="0"/>
              </a:spcBef>
            </a:pPr>
            <a:r>
              <a:rPr lang="en-US" sz="3942">
                <a:solidFill>
                  <a:srgbClr val="000000"/>
                </a:solidFill>
                <a:latin typeface="Canva Sans Bold"/>
              </a:rPr>
              <a:t>Developers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939945" y="4747779"/>
            <a:ext cx="4696252" cy="68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9"/>
              </a:lnSpc>
              <a:spcBef>
                <a:spcPct val="0"/>
              </a:spcBef>
            </a:pPr>
            <a:r>
              <a:rPr lang="en-US" sz="4042">
                <a:solidFill>
                  <a:srgbClr val="000000"/>
                </a:solidFill>
                <a:latin typeface="Canva Sans Bold"/>
              </a:rPr>
              <a:t>Stock Holders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939945" y="5986683"/>
            <a:ext cx="4696252" cy="68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9"/>
              </a:lnSpc>
              <a:spcBef>
                <a:spcPct val="0"/>
              </a:spcBef>
            </a:pPr>
            <a:r>
              <a:rPr lang="en-US" sz="4042">
                <a:solidFill>
                  <a:srgbClr val="000000"/>
                </a:solidFill>
                <a:latin typeface="Canva Sans Bold"/>
              </a:rPr>
              <a:t>Clients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39945" y="7225587"/>
            <a:ext cx="4696252" cy="687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9"/>
              </a:lnSpc>
              <a:spcBef>
                <a:spcPct val="0"/>
              </a:spcBef>
            </a:pPr>
            <a:r>
              <a:rPr lang="en-US" sz="4042">
                <a:solidFill>
                  <a:srgbClr val="000000"/>
                </a:solidFill>
                <a:latin typeface="Canva Sans Bold"/>
              </a:rPr>
              <a:t>Other Designers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666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57090" y="-1401078"/>
            <a:ext cx="17363364" cy="12631847"/>
          </a:xfrm>
          <a:custGeom>
            <a:avLst/>
            <a:gdLst/>
            <a:ahLst/>
            <a:cxnLst/>
            <a:rect r="r" b="b" t="t" l="l"/>
            <a:pathLst>
              <a:path h="12631847" w="17363364">
                <a:moveTo>
                  <a:pt x="0" y="0"/>
                </a:moveTo>
                <a:lnTo>
                  <a:pt x="17363364" y="0"/>
                </a:lnTo>
                <a:lnTo>
                  <a:pt x="17363364" y="12631848"/>
                </a:lnTo>
                <a:lnTo>
                  <a:pt x="0" y="126318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595567" y="1127317"/>
            <a:ext cx="8830990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423A2A"/>
                </a:solidFill>
                <a:latin typeface="Montserrat Bold Italics"/>
              </a:rPr>
              <a:t>Types of Design Rationale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95567" y="3775313"/>
            <a:ext cx="8044966" cy="3574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24"/>
              </a:lnSpc>
            </a:pPr>
            <a:r>
              <a:rPr lang="en-US" sz="3600" spc="18">
                <a:solidFill>
                  <a:srgbClr val="423A2A"/>
                </a:solidFill>
                <a:latin typeface="Montserrat Bold Italics"/>
              </a:rPr>
              <a:t>1. Process Oriented Design Rationale(IBIS)</a:t>
            </a:r>
          </a:p>
          <a:p>
            <a:pPr>
              <a:lnSpc>
                <a:spcPts val="5724"/>
              </a:lnSpc>
            </a:pPr>
            <a:r>
              <a:rPr lang="en-US" sz="3600" spc="18">
                <a:solidFill>
                  <a:srgbClr val="423A2A"/>
                </a:solidFill>
                <a:latin typeface="Montserrat Bold Italics"/>
              </a:rPr>
              <a:t>2. Structure-Oriented Design Rationale(QOC)</a:t>
            </a:r>
          </a:p>
          <a:p>
            <a:pPr>
              <a:lnSpc>
                <a:spcPts val="5724"/>
              </a:lnSpc>
            </a:pPr>
            <a:r>
              <a:rPr lang="en-US" sz="3600" spc="18">
                <a:solidFill>
                  <a:srgbClr val="423A2A"/>
                </a:solidFill>
                <a:latin typeface="Montserrat Bold Italics"/>
              </a:rPr>
              <a:t>3. Psycological Design Rationale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61669" y="4023217"/>
            <a:ext cx="801950" cy="801950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969512" y="4199429"/>
            <a:ext cx="801950" cy="80195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477355" y="4023217"/>
            <a:ext cx="801950" cy="80195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7810002" y="5905345"/>
            <a:ext cx="3171825" cy="3171825"/>
          </a:xfrm>
          <a:custGeom>
            <a:avLst/>
            <a:gdLst/>
            <a:ahLst/>
            <a:cxnLst/>
            <a:rect r="r" b="b" t="t" l="l"/>
            <a:pathLst>
              <a:path h="3171825" w="3171825">
                <a:moveTo>
                  <a:pt x="0" y="0"/>
                </a:moveTo>
                <a:lnTo>
                  <a:pt x="3171825" y="0"/>
                </a:lnTo>
                <a:lnTo>
                  <a:pt x="3171825" y="3171825"/>
                </a:lnTo>
                <a:lnTo>
                  <a:pt x="0" y="31718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13" b="-21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370445" y="5905345"/>
            <a:ext cx="3171825" cy="3171825"/>
          </a:xfrm>
          <a:custGeom>
            <a:avLst/>
            <a:gdLst/>
            <a:ahLst/>
            <a:cxnLst/>
            <a:rect r="r" b="b" t="t" l="l"/>
            <a:pathLst>
              <a:path h="3171825" w="3171825">
                <a:moveTo>
                  <a:pt x="0" y="0"/>
                </a:moveTo>
                <a:lnTo>
                  <a:pt x="3171825" y="0"/>
                </a:lnTo>
                <a:lnTo>
                  <a:pt x="3171825" y="3171825"/>
                </a:lnTo>
                <a:lnTo>
                  <a:pt x="0" y="3171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13" b="-213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878330" y="5905345"/>
            <a:ext cx="3171825" cy="3171825"/>
          </a:xfrm>
          <a:custGeom>
            <a:avLst/>
            <a:gdLst/>
            <a:ahLst/>
            <a:cxnLst/>
            <a:rect r="r" b="b" t="t" l="l"/>
            <a:pathLst>
              <a:path h="3171825" w="3171825">
                <a:moveTo>
                  <a:pt x="0" y="0"/>
                </a:moveTo>
                <a:lnTo>
                  <a:pt x="3171825" y="0"/>
                </a:lnTo>
                <a:lnTo>
                  <a:pt x="3171825" y="3171825"/>
                </a:lnTo>
                <a:lnTo>
                  <a:pt x="0" y="31718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906" b="-1906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477355" y="4218472"/>
            <a:ext cx="80195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Montserrat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86610" y="3882854"/>
            <a:ext cx="3139721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5A3F2B"/>
                </a:solidFill>
                <a:latin typeface="Montserrat"/>
              </a:rPr>
              <a:t>The designer will be more careful about the design decisions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6517" y="1268992"/>
            <a:ext cx="14834966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50"/>
              </a:lnSpc>
            </a:pPr>
            <a:r>
              <a:rPr lang="en-US" sz="6500">
                <a:solidFill>
                  <a:srgbClr val="5A3F2B"/>
                </a:solidFill>
                <a:latin typeface="Montserrat Ultra-Bold"/>
              </a:rPr>
              <a:t>BENEFITS OF DESIGN RATIONALE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61669" y="4218472"/>
            <a:ext cx="80195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Montserrat Bold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70924" y="3882854"/>
            <a:ext cx="3139721" cy="216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5A3F2B"/>
                </a:solidFill>
                <a:latin typeface="Montserrat"/>
              </a:rPr>
              <a:t>Provides comunication Mechanism among design team members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69512" y="4394684"/>
            <a:ext cx="80195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Montserrat Bold"/>
              </a:rPr>
              <a:t>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78767" y="3882854"/>
            <a:ext cx="3503403" cy="172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71616"/>
                </a:solidFill>
                <a:latin typeface="Montserrat"/>
              </a:rPr>
              <a:t>Provides knowledege for a set of products which can be reused in another situation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556680" y="0"/>
            <a:ext cx="4587320" cy="10287000"/>
            <a:chOff x="0" y="0"/>
            <a:chExt cx="611642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7977" t="0" r="15090" b="0"/>
            <a:stretch>
              <a:fillRect/>
            </a:stretch>
          </p:blipFill>
          <p:spPr>
            <a:xfrm flipH="true" flipV="false">
              <a:off x="0" y="0"/>
              <a:ext cx="6116427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0"/>
            <a:ext cx="4550105" cy="10287000"/>
            <a:chOff x="0" y="0"/>
            <a:chExt cx="1659891" cy="37527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9891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9891">
                  <a:moveTo>
                    <a:pt x="0" y="0"/>
                  </a:moveTo>
                  <a:lnTo>
                    <a:pt x="1659891" y="0"/>
                  </a:lnTo>
                  <a:lnTo>
                    <a:pt x="1659891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5A3F2B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640432" y="6753976"/>
            <a:ext cx="3171825" cy="3171825"/>
          </a:xfrm>
          <a:custGeom>
            <a:avLst/>
            <a:gdLst/>
            <a:ahLst/>
            <a:cxnLst/>
            <a:rect r="r" b="b" t="t" l="l"/>
            <a:pathLst>
              <a:path h="3171825" w="3171825">
                <a:moveTo>
                  <a:pt x="0" y="0"/>
                </a:moveTo>
                <a:lnTo>
                  <a:pt x="3171825" y="0"/>
                </a:lnTo>
                <a:lnTo>
                  <a:pt x="3171825" y="3171825"/>
                </a:lnTo>
                <a:lnTo>
                  <a:pt x="0" y="3171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5378" y="3154680"/>
            <a:ext cx="4379349" cy="3834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50"/>
              </a:lnSpc>
            </a:pPr>
            <a:r>
              <a:rPr lang="en-US" sz="5100">
                <a:solidFill>
                  <a:srgbClr val="DBD0CA"/>
                </a:solidFill>
                <a:latin typeface="Montserrat Ultra-Bold"/>
              </a:rPr>
              <a:t>WHY </a:t>
            </a:r>
          </a:p>
          <a:p>
            <a:pPr algn="ctr">
              <a:lnSpc>
                <a:spcPts val="7650"/>
              </a:lnSpc>
            </a:pPr>
            <a:r>
              <a:rPr lang="en-US" sz="5100">
                <a:solidFill>
                  <a:srgbClr val="DBD0CA"/>
                </a:solidFill>
                <a:latin typeface="Montserrat Ultra-Bold"/>
              </a:rPr>
              <a:t>IT</a:t>
            </a:r>
          </a:p>
          <a:p>
            <a:pPr algn="ctr">
              <a:lnSpc>
                <a:spcPts val="7650"/>
              </a:lnSpc>
            </a:pPr>
            <a:r>
              <a:rPr lang="en-US" sz="5100">
                <a:solidFill>
                  <a:srgbClr val="DBD0CA"/>
                </a:solidFill>
                <a:latin typeface="Montserrat Ultra-Bold"/>
              </a:rPr>
              <a:t>IS IMPORTANT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505119" y="2246590"/>
            <a:ext cx="403551" cy="40355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1712086" y="2188650"/>
            <a:ext cx="3930697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A3F2B"/>
                </a:solidFill>
                <a:latin typeface="Open Sans Bold"/>
              </a:rPr>
              <a:t>Trade-Off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505119" y="3464318"/>
            <a:ext cx="403551" cy="403551"/>
            <a:chOff x="0" y="0"/>
            <a:chExt cx="1913890" cy="19138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1712086" y="3416693"/>
            <a:ext cx="3930697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A3F2B"/>
                </a:solidFill>
                <a:latin typeface="Open Sans Bold"/>
              </a:rPr>
              <a:t>Accountability of Optimal Decision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505119" y="5187661"/>
            <a:ext cx="403551" cy="403551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BE9A6D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1712086" y="5140036"/>
            <a:ext cx="3930697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A3F2B"/>
                </a:solidFill>
                <a:latin typeface="Open Sans Bold"/>
              </a:rPr>
              <a:t>Operate according to user context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0C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21640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3845" r="0" b="10193"/>
            <a:stretch>
              <a:fillRect/>
            </a:stretch>
          </p:blipFill>
          <p:spPr>
            <a:xfrm flipH="false" flipV="false">
              <a:off x="0" y="0"/>
              <a:ext cx="21640800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3278521"/>
            <a:ext cx="18288000" cy="3729957"/>
            <a:chOff x="0" y="0"/>
            <a:chExt cx="6671512" cy="136069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71512" cy="1360698"/>
            </a:xfrm>
            <a:custGeom>
              <a:avLst/>
              <a:gdLst/>
              <a:ahLst/>
              <a:cxnLst/>
              <a:rect r="r" b="b" t="t" l="l"/>
              <a:pathLst>
                <a:path h="1360698" w="6671512">
                  <a:moveTo>
                    <a:pt x="0" y="0"/>
                  </a:moveTo>
                  <a:lnTo>
                    <a:pt x="6671512" y="0"/>
                  </a:lnTo>
                  <a:lnTo>
                    <a:pt x="6671512" y="1360698"/>
                  </a:lnTo>
                  <a:lnTo>
                    <a:pt x="0" y="1360698"/>
                  </a:lnTo>
                  <a:close/>
                </a:path>
              </a:pathLst>
            </a:custGeom>
            <a:solidFill>
              <a:srgbClr val="5A3F2B">
                <a:alpha val="89804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582602"/>
            <a:ext cx="16445526" cy="1203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03"/>
              </a:lnSpc>
              <a:spcBef>
                <a:spcPct val="0"/>
              </a:spcBef>
            </a:pPr>
            <a:r>
              <a:rPr lang="en-US" sz="7002">
                <a:solidFill>
                  <a:srgbClr val="FFFFFF"/>
                </a:solidFill>
                <a:latin typeface="Montserrat Bold Italics"/>
              </a:rPr>
              <a:t>Process Oriented Design Rationale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142925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0" y="0"/>
                </a:moveTo>
                <a:lnTo>
                  <a:pt x="1702568" y="0"/>
                </a:lnTo>
                <a:lnTo>
                  <a:pt x="1702568" y="1293951"/>
                </a:lnTo>
                <a:lnTo>
                  <a:pt x="0" y="129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0">
            <a:off x="9442507" y="2743716"/>
            <a:ext cx="1702568" cy="1293951"/>
          </a:xfrm>
          <a:custGeom>
            <a:avLst/>
            <a:gdLst/>
            <a:ahLst/>
            <a:cxnLst/>
            <a:rect r="r" b="b" t="t" l="l"/>
            <a:pathLst>
              <a:path h="1293951" w="1702568">
                <a:moveTo>
                  <a:pt x="1702568" y="1293951"/>
                </a:moveTo>
                <a:lnTo>
                  <a:pt x="0" y="1293951"/>
                </a:lnTo>
                <a:lnTo>
                  <a:pt x="0" y="0"/>
                </a:lnTo>
                <a:lnTo>
                  <a:pt x="1702568" y="0"/>
                </a:lnTo>
                <a:lnTo>
                  <a:pt x="1702568" y="129395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DAFq2_Emono</dc:identifier>
  <dcterms:modified xsi:type="dcterms:W3CDTF">2011-08-01T06:04:30Z</dcterms:modified>
  <cp:revision>1</cp:revision>
  <dc:title>Group 3 - HCI &amp; Design Rationale</dc:title>
</cp:coreProperties>
</file>

<file path=docProps/thumbnail.jpeg>
</file>